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4"/>
  </p:notesMasterIdLst>
  <p:sldIdLst>
    <p:sldId id="451" r:id="rId2"/>
    <p:sldId id="452" r:id="rId3"/>
    <p:sldId id="393" r:id="rId4"/>
    <p:sldId id="453" r:id="rId5"/>
    <p:sldId id="454" r:id="rId6"/>
    <p:sldId id="455" r:id="rId7"/>
    <p:sldId id="456" r:id="rId8"/>
    <p:sldId id="458" r:id="rId9"/>
    <p:sldId id="459" r:id="rId10"/>
    <p:sldId id="395" r:id="rId11"/>
    <p:sldId id="460" r:id="rId12"/>
    <p:sldId id="461" r:id="rId13"/>
    <p:sldId id="462" r:id="rId14"/>
    <p:sldId id="466" r:id="rId15"/>
    <p:sldId id="475" r:id="rId16"/>
    <p:sldId id="474" r:id="rId17"/>
    <p:sldId id="467" r:id="rId18"/>
    <p:sldId id="469" r:id="rId19"/>
    <p:sldId id="468" r:id="rId20"/>
    <p:sldId id="470" r:id="rId21"/>
    <p:sldId id="367" r:id="rId22"/>
    <p:sldId id="471" r:id="rId23"/>
    <p:sldId id="472" r:id="rId24"/>
    <p:sldId id="473" r:id="rId25"/>
    <p:sldId id="476" r:id="rId26"/>
    <p:sldId id="410" r:id="rId27"/>
    <p:sldId id="477" r:id="rId28"/>
    <p:sldId id="411" r:id="rId29"/>
    <p:sldId id="478" r:id="rId30"/>
    <p:sldId id="412" r:id="rId31"/>
    <p:sldId id="372" r:id="rId32"/>
    <p:sldId id="479" r:id="rId33"/>
    <p:sldId id="382" r:id="rId34"/>
    <p:sldId id="480" r:id="rId35"/>
    <p:sldId id="481" r:id="rId36"/>
    <p:sldId id="482" r:id="rId37"/>
    <p:sldId id="487" r:id="rId38"/>
    <p:sldId id="429" r:id="rId39"/>
    <p:sldId id="430" r:id="rId40"/>
    <p:sldId id="432" r:id="rId41"/>
    <p:sldId id="489" r:id="rId42"/>
    <p:sldId id="490" r:id="rId43"/>
    <p:sldId id="491" r:id="rId44"/>
    <p:sldId id="492" r:id="rId45"/>
    <p:sldId id="493" r:id="rId46"/>
    <p:sldId id="494" r:id="rId47"/>
    <p:sldId id="495" r:id="rId48"/>
    <p:sldId id="496" r:id="rId49"/>
    <p:sldId id="497" r:id="rId50"/>
    <p:sldId id="431" r:id="rId51"/>
    <p:sldId id="434" r:id="rId52"/>
    <p:sldId id="433" r:id="rId53"/>
    <p:sldId id="336" r:id="rId54"/>
    <p:sldId id="484" r:id="rId55"/>
    <p:sldId id="485" r:id="rId56"/>
    <p:sldId id="344" r:id="rId57"/>
    <p:sldId id="342" r:id="rId58"/>
    <p:sldId id="341" r:id="rId59"/>
    <p:sldId id="357" r:id="rId60"/>
    <p:sldId id="488" r:id="rId61"/>
    <p:sldId id="360" r:id="rId62"/>
    <p:sldId id="361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752" y="3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D5712-DA89-4648-9577-6AC43FEC4C56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28977-E4DD-49F9-BA09-6B271CFB4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900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28977-E4DD-49F9-BA09-6B271CFB421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47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28977-E4DD-49F9-BA09-6B271CFB4212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701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28977-E4DD-49F9-BA09-6B271CFB4212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319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28977-E4DD-49F9-BA09-6B271CFB4212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485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28977-E4DD-49F9-BA09-6B271CFB4212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515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28977-E4DD-49F9-BA09-6B271CFB4212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426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28977-E4DD-49F9-BA09-6B271CFB4212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74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27B5-43CE-4AA8-B9AF-C67FB8FCC213}" type="datetime1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03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9323-BDFE-40CB-BBCC-B531103024A9}" type="datetime1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77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1C18-1CB8-4F08-B597-EF4C706F50DE}" type="datetime1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4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B69E-3EFA-4F07-850B-F18A5E39137F}" type="datetime1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1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1C3E-2FF6-4EBD-8FDC-AAE1241E1448}" type="datetime1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64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D2AA-4C8C-4924-AF0D-84C817410667}" type="datetime1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1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B021-209A-449E-BB3A-D73880E62110}" type="datetime1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4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3D8F-630C-4D4D-9873-AD87F4B0F9C4}" type="datetime1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3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AB4A-2FB7-4AE3-98DA-C0C79E205723}" type="datetime1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8DFF-6225-4553-BB7F-156C616B2BB4}" type="datetime1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7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6335-3A85-446F-BB3F-6F7D3E692CC2}" type="datetime1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1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119D6BC-B309-460C-BBC3-5C9F1B8418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E9F3463C-AF08-485C-BEF4-6D2946DA62E6}" type="datetime1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14128" y="6356352"/>
            <a:ext cx="1363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en-US"/>
              <a:t>Andrew W. Rose Imperial College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04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4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2D65D-8568-1F8C-D29A-B01EEF5A78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Quantization, Sparsity and Pruning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6A8D9-7CCF-A199-1B80-CE4B269A50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Andrew W. Rose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2AF695-A9D5-24C3-CA4F-D69AE587F6DD}"/>
              </a:ext>
            </a:extLst>
          </p:cNvPr>
          <p:cNvSpPr txBox="1"/>
          <p:nvPr/>
        </p:nvSpPr>
        <p:spPr>
          <a:xfrm>
            <a:off x="5758207" y="6519446"/>
            <a:ext cx="6433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solidFill>
                  <a:schemeClr val="accent4"/>
                </a:solidFill>
              </a:rPr>
              <a:t>Image credit to Sophia Shao @ UC Berkley &amp; Vivienne Sze @ MIT</a:t>
            </a:r>
          </a:p>
        </p:txBody>
      </p:sp>
    </p:spTree>
    <p:extLst>
      <p:ext uri="{BB962C8B-B14F-4D97-AF65-F5344CB8AC3E}">
        <p14:creationId xmlns:p14="http://schemas.microsoft.com/office/powerpoint/2010/main" val="1376846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Floating-Point Representation</a:t>
            </a:r>
            <a:r>
              <a:rPr lang="en-GB" dirty="0"/>
              <a:t>: IEEE 754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8C4461-BD44-CFCC-22F6-34EA1A1D4C60}"/>
              </a:ext>
            </a:extLst>
          </p:cNvPr>
          <p:cNvSpPr txBox="1"/>
          <p:nvPr/>
        </p:nvSpPr>
        <p:spPr>
          <a:xfrm>
            <a:off x="3451578" y="2210805"/>
            <a:ext cx="5288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±</a:t>
            </a:r>
            <a:r>
              <a:rPr lang="en-GB" sz="3600" dirty="0"/>
              <a:t>1.x…</a:t>
            </a:r>
            <a:r>
              <a:rPr lang="en-GB" sz="3600" dirty="0" err="1"/>
              <a:t>x</a:t>
            </a:r>
            <a:r>
              <a:rPr lang="en-GB" sz="3600" baseline="-25000" dirty="0" err="1"/>
              <a:t>two</a:t>
            </a:r>
            <a:r>
              <a:rPr lang="en-GB" sz="3600" dirty="0"/>
              <a:t>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GB" sz="3600" dirty="0"/>
              <a:t> 2</a:t>
            </a:r>
            <a:r>
              <a:rPr lang="en-GB" sz="3600" baseline="30000" dirty="0"/>
              <a:t>y…y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784085-5635-F29D-8FED-31A191B3DC6B}"/>
              </a:ext>
            </a:extLst>
          </p:cNvPr>
          <p:cNvSpPr txBox="1"/>
          <p:nvPr/>
        </p:nvSpPr>
        <p:spPr>
          <a:xfrm>
            <a:off x="6752052" y="2406948"/>
            <a:ext cx="111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two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AE7DE3-46B5-5DE7-2D6E-41F431053B74}"/>
              </a:ext>
            </a:extLst>
          </p:cNvPr>
          <p:cNvSpPr txBox="1"/>
          <p:nvPr/>
        </p:nvSpPr>
        <p:spPr>
          <a:xfrm>
            <a:off x="343955" y="4290088"/>
            <a:ext cx="1337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4"/>
                </a:solidFill>
              </a:rPr>
              <a:t>1 sign bit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B40AB6D1-1957-570D-4557-A2540B220906}"/>
              </a:ext>
            </a:extLst>
          </p:cNvPr>
          <p:cNvSpPr/>
          <p:nvPr/>
        </p:nvSpPr>
        <p:spPr>
          <a:xfrm rot="5400000">
            <a:off x="2345309" y="2441259"/>
            <a:ext cx="256675" cy="2579567"/>
          </a:xfrm>
          <a:prstGeom prst="rightBrac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84BB40CE-BEC0-3CEA-0DFA-BC88C10B8051}"/>
              </a:ext>
            </a:extLst>
          </p:cNvPr>
          <p:cNvSpPr/>
          <p:nvPr/>
        </p:nvSpPr>
        <p:spPr>
          <a:xfrm rot="5400000">
            <a:off x="7451446" y="-21807"/>
            <a:ext cx="256675" cy="7505701"/>
          </a:xfrm>
          <a:prstGeom prst="rightBrac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0EC750BC-B1F3-9603-565D-DFF4C7264C82}"/>
              </a:ext>
            </a:extLst>
          </p:cNvPr>
          <p:cNvCxnSpPr>
            <a:cxnSpLocks/>
          </p:cNvCxnSpPr>
          <p:nvPr/>
        </p:nvCxnSpPr>
        <p:spPr>
          <a:xfrm flipV="1">
            <a:off x="1012822" y="3571510"/>
            <a:ext cx="6999" cy="748209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C760338-34CA-A552-EFD7-EB373081BE36}"/>
              </a:ext>
            </a:extLst>
          </p:cNvPr>
          <p:cNvSpPr txBox="1"/>
          <p:nvPr/>
        </p:nvSpPr>
        <p:spPr>
          <a:xfrm>
            <a:off x="1482924" y="4312338"/>
            <a:ext cx="1981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4"/>
                </a:solidFill>
              </a:rPr>
              <a:t>8-bit exponent</a:t>
            </a:r>
          </a:p>
        </p:txBody>
      </p:sp>
      <p:cxnSp>
        <p:nvCxnSpPr>
          <p:cNvPr id="17" name="Connector: Elbow 12">
            <a:extLst>
              <a:ext uri="{FF2B5EF4-FFF2-40B4-BE49-F238E27FC236}">
                <a16:creationId xmlns:a16="http://schemas.microsoft.com/office/drawing/2014/main" id="{B4865B8F-42D4-98CC-6988-214AFAC0173F}"/>
              </a:ext>
            </a:extLst>
          </p:cNvPr>
          <p:cNvCxnSpPr>
            <a:cxnSpLocks/>
            <a:stCxn id="16" idx="0"/>
            <a:endCxn id="11" idx="1"/>
          </p:cNvCxnSpPr>
          <p:nvPr/>
        </p:nvCxnSpPr>
        <p:spPr>
          <a:xfrm flipV="1">
            <a:off x="2473525" y="3859380"/>
            <a:ext cx="121" cy="452958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52400D0-CDB1-DB4D-A626-C0BE1EFF35EE}"/>
              </a:ext>
            </a:extLst>
          </p:cNvPr>
          <p:cNvSpPr txBox="1"/>
          <p:nvPr/>
        </p:nvSpPr>
        <p:spPr>
          <a:xfrm>
            <a:off x="6591299" y="4312338"/>
            <a:ext cx="1981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4"/>
                </a:solidFill>
              </a:rPr>
              <a:t>23-bit significand</a:t>
            </a:r>
          </a:p>
        </p:txBody>
      </p:sp>
      <p:cxnSp>
        <p:nvCxnSpPr>
          <p:cNvPr id="21" name="Connector: Elbow 12">
            <a:extLst>
              <a:ext uri="{FF2B5EF4-FFF2-40B4-BE49-F238E27FC236}">
                <a16:creationId xmlns:a16="http://schemas.microsoft.com/office/drawing/2014/main" id="{47D41230-E065-7726-C5D9-62A88C016DD0}"/>
              </a:ext>
            </a:extLst>
          </p:cNvPr>
          <p:cNvCxnSpPr>
            <a:cxnSpLocks/>
            <a:stCxn id="20" idx="0"/>
            <a:endCxn id="12" idx="1"/>
          </p:cNvCxnSpPr>
          <p:nvPr/>
        </p:nvCxnSpPr>
        <p:spPr>
          <a:xfrm flipH="1" flipV="1">
            <a:off x="7579783" y="3859381"/>
            <a:ext cx="2117" cy="452957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A062B1CB-8B11-0D27-6B7B-96103385D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Single precision, FP32 = 32bits</a:t>
            </a:r>
          </a:p>
        </p:txBody>
      </p:sp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D4A5C237-7009-FA41-29E7-4A394A2844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607701"/>
              </p:ext>
            </p:extLst>
          </p:nvPr>
        </p:nvGraphicFramePr>
        <p:xfrm>
          <a:off x="838200" y="3123830"/>
          <a:ext cx="10515584" cy="3708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28612">
                  <a:extLst>
                    <a:ext uri="{9D8B030D-6E8A-4147-A177-3AD203B41FA5}">
                      <a16:colId xmlns:a16="http://schemas.microsoft.com/office/drawing/2014/main" val="3405199363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888152602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837870476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2232599160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3848774387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3088566595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1484680393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3618782948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1529085849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270942149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569296684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2264918047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2627690185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481546146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1772691010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462604778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2947117191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3508342052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3000581281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1107353407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1106604644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2446551024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169073699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1000043341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1625338186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766903961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2408741298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4184870007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3659635764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3886639473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2821906554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2487896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816512"/>
                  </a:ext>
                </a:extLst>
              </a:tr>
            </a:tbl>
          </a:graphicData>
        </a:graphic>
      </p:graphicFrame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5B5AA002-F9D4-FC0F-3CAF-D54443262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D7E5E648-29E4-04F2-6454-9BADEF7D0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Floating-Point Representation</a:t>
            </a:r>
            <a:r>
              <a:rPr lang="en-GB" dirty="0"/>
              <a:t>: IEEE 754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8C4461-BD44-CFCC-22F6-34EA1A1D4C60}"/>
              </a:ext>
            </a:extLst>
          </p:cNvPr>
          <p:cNvSpPr txBox="1"/>
          <p:nvPr/>
        </p:nvSpPr>
        <p:spPr>
          <a:xfrm>
            <a:off x="3451578" y="2210805"/>
            <a:ext cx="5288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±</a:t>
            </a:r>
            <a:r>
              <a:rPr lang="en-GB" sz="3600" dirty="0"/>
              <a:t>1.x…</a:t>
            </a:r>
            <a:r>
              <a:rPr lang="en-GB" sz="3600" dirty="0" err="1"/>
              <a:t>x</a:t>
            </a:r>
            <a:r>
              <a:rPr lang="en-GB" sz="3600" baseline="-25000" dirty="0" err="1"/>
              <a:t>two</a:t>
            </a:r>
            <a:r>
              <a:rPr lang="en-GB" sz="3600" dirty="0"/>
              <a:t>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GB" sz="3600" dirty="0"/>
              <a:t> 2</a:t>
            </a:r>
            <a:r>
              <a:rPr lang="en-GB" sz="3600" baseline="30000" dirty="0"/>
              <a:t>y…y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784085-5635-F29D-8FED-31A191B3DC6B}"/>
              </a:ext>
            </a:extLst>
          </p:cNvPr>
          <p:cNvSpPr txBox="1"/>
          <p:nvPr/>
        </p:nvSpPr>
        <p:spPr>
          <a:xfrm>
            <a:off x="6752052" y="2406948"/>
            <a:ext cx="111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two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AE7DE3-46B5-5DE7-2D6E-41F431053B74}"/>
              </a:ext>
            </a:extLst>
          </p:cNvPr>
          <p:cNvSpPr txBox="1"/>
          <p:nvPr/>
        </p:nvSpPr>
        <p:spPr>
          <a:xfrm>
            <a:off x="343955" y="4290088"/>
            <a:ext cx="1337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4"/>
                </a:solidFill>
              </a:rPr>
              <a:t>1 sign bit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B40AB6D1-1957-570D-4557-A2540B220906}"/>
              </a:ext>
            </a:extLst>
          </p:cNvPr>
          <p:cNvSpPr/>
          <p:nvPr/>
        </p:nvSpPr>
        <p:spPr>
          <a:xfrm rot="5400000">
            <a:off x="2345309" y="2441259"/>
            <a:ext cx="256675" cy="2579567"/>
          </a:xfrm>
          <a:prstGeom prst="rightBrac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84BB40CE-BEC0-3CEA-0DFA-BC88C10B8051}"/>
              </a:ext>
            </a:extLst>
          </p:cNvPr>
          <p:cNvSpPr/>
          <p:nvPr/>
        </p:nvSpPr>
        <p:spPr>
          <a:xfrm rot="5400000">
            <a:off x="7451446" y="-21807"/>
            <a:ext cx="256675" cy="7505701"/>
          </a:xfrm>
          <a:prstGeom prst="rightBrac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0EC750BC-B1F3-9603-565D-DFF4C7264C82}"/>
              </a:ext>
            </a:extLst>
          </p:cNvPr>
          <p:cNvCxnSpPr>
            <a:cxnSpLocks/>
          </p:cNvCxnSpPr>
          <p:nvPr/>
        </p:nvCxnSpPr>
        <p:spPr>
          <a:xfrm flipV="1">
            <a:off x="1012822" y="3571510"/>
            <a:ext cx="6999" cy="748209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C760338-34CA-A552-EFD7-EB373081BE36}"/>
              </a:ext>
            </a:extLst>
          </p:cNvPr>
          <p:cNvSpPr txBox="1"/>
          <p:nvPr/>
        </p:nvSpPr>
        <p:spPr>
          <a:xfrm>
            <a:off x="1482924" y="4312338"/>
            <a:ext cx="1981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4"/>
                </a:solidFill>
              </a:rPr>
              <a:t>8-bit exponent</a:t>
            </a:r>
          </a:p>
        </p:txBody>
      </p:sp>
      <p:cxnSp>
        <p:nvCxnSpPr>
          <p:cNvPr id="17" name="Connector: Elbow 12">
            <a:extLst>
              <a:ext uri="{FF2B5EF4-FFF2-40B4-BE49-F238E27FC236}">
                <a16:creationId xmlns:a16="http://schemas.microsoft.com/office/drawing/2014/main" id="{B4865B8F-42D4-98CC-6988-214AFAC0173F}"/>
              </a:ext>
            </a:extLst>
          </p:cNvPr>
          <p:cNvCxnSpPr>
            <a:cxnSpLocks/>
            <a:stCxn id="16" idx="0"/>
            <a:endCxn id="11" idx="1"/>
          </p:cNvCxnSpPr>
          <p:nvPr/>
        </p:nvCxnSpPr>
        <p:spPr>
          <a:xfrm flipV="1">
            <a:off x="2473525" y="3859380"/>
            <a:ext cx="121" cy="452958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52400D0-CDB1-DB4D-A626-C0BE1EFF35EE}"/>
              </a:ext>
            </a:extLst>
          </p:cNvPr>
          <p:cNvSpPr txBox="1"/>
          <p:nvPr/>
        </p:nvSpPr>
        <p:spPr>
          <a:xfrm>
            <a:off x="6591299" y="4312338"/>
            <a:ext cx="1981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4"/>
                </a:solidFill>
              </a:rPr>
              <a:t>23-bit significand</a:t>
            </a:r>
          </a:p>
        </p:txBody>
      </p:sp>
      <p:cxnSp>
        <p:nvCxnSpPr>
          <p:cNvPr id="21" name="Connector: Elbow 12">
            <a:extLst>
              <a:ext uri="{FF2B5EF4-FFF2-40B4-BE49-F238E27FC236}">
                <a16:creationId xmlns:a16="http://schemas.microsoft.com/office/drawing/2014/main" id="{47D41230-E065-7726-C5D9-62A88C016DD0}"/>
              </a:ext>
            </a:extLst>
          </p:cNvPr>
          <p:cNvCxnSpPr>
            <a:cxnSpLocks/>
            <a:stCxn id="20" idx="0"/>
            <a:endCxn id="12" idx="1"/>
          </p:cNvCxnSpPr>
          <p:nvPr/>
        </p:nvCxnSpPr>
        <p:spPr>
          <a:xfrm flipH="1" flipV="1">
            <a:off x="7579783" y="3859381"/>
            <a:ext cx="2117" cy="452957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A062B1CB-8B11-0D27-6B7B-96103385D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Single precision, FP32 = 32bits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"Special" values to define </a:t>
            </a:r>
            <a:r>
              <a:rPr lang="en-GB" sz="2400" dirty="0" err="1"/>
              <a:t>denormalised</a:t>
            </a:r>
            <a:r>
              <a:rPr lang="en-GB" sz="2400" dirty="0"/>
              <a:t> numbers,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±</a:t>
            </a:r>
            <a:r>
              <a:rPr lang="en-GB" sz="2400" dirty="0"/>
              <a:t>zero,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±infinity, and </a:t>
            </a:r>
            <a:r>
              <a:rPr lang="en-GB" sz="2400" dirty="0"/>
              <a:t>quiet and signalling not-a-number</a:t>
            </a:r>
          </a:p>
        </p:txBody>
      </p:sp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D4A5C237-7009-FA41-29E7-4A394A2844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2144213"/>
              </p:ext>
            </p:extLst>
          </p:nvPr>
        </p:nvGraphicFramePr>
        <p:xfrm>
          <a:off x="838200" y="3123830"/>
          <a:ext cx="10515584" cy="3708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28612">
                  <a:extLst>
                    <a:ext uri="{9D8B030D-6E8A-4147-A177-3AD203B41FA5}">
                      <a16:colId xmlns:a16="http://schemas.microsoft.com/office/drawing/2014/main" val="3405199363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888152602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837870476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2232599160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3848774387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3088566595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1484680393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3618782948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1529085849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270942149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569296684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2264918047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2627690185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481546146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1772691010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462604778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2947117191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3508342052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3000581281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1107353407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1106604644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2446551024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169073699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1000043341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1625338186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766903961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2408741298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4184870007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3659635764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3886639473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2821906554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2487896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y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x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816512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20B878-843F-3CE9-ECC4-FE3254ABD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450DA-5B38-A3AF-B977-2420FDB3B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55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358FB-4A3F-80EA-F4B5-8887068FC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IEEE 754</a:t>
            </a:r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B40FAC3-1207-C8E9-C025-249DB43CF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Standardised by IEEE in 1985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6F6E56A-631A-E005-0792-E4407E5F4694}"/>
              </a:ext>
            </a:extLst>
          </p:cNvPr>
          <p:cNvGrpSpPr/>
          <p:nvPr/>
        </p:nvGrpSpPr>
        <p:grpSpPr>
          <a:xfrm>
            <a:off x="5808133" y="3642353"/>
            <a:ext cx="6389138" cy="1020275"/>
            <a:chOff x="1208592" y="3642353"/>
            <a:chExt cx="10988679" cy="10202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E0BCB5-8F53-2EA5-9D0B-126E146C5FA9}"/>
                </a:ext>
              </a:extLst>
            </p:cNvPr>
            <p:cNvSpPr txBox="1"/>
            <p:nvPr/>
          </p:nvSpPr>
          <p:spPr>
            <a:xfrm>
              <a:off x="1208592" y="3994047"/>
              <a:ext cx="13377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4"/>
                  </a:solidFill>
                </a:rPr>
                <a:t>1 sign bit</a:t>
              </a:r>
            </a:p>
          </p:txBody>
        </p:sp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1CF14E7A-BC99-66F0-FFC6-CECBC6C73867}"/>
                </a:ext>
              </a:extLst>
            </p:cNvPr>
            <p:cNvSpPr/>
            <p:nvPr/>
          </p:nvSpPr>
          <p:spPr>
            <a:xfrm rot="5400000">
              <a:off x="3209946" y="2512102"/>
              <a:ext cx="256675" cy="2579567"/>
            </a:xfrm>
            <a:prstGeom prst="rightBrace">
              <a:avLst/>
            </a:pr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3B7F0DC4-BB5A-C5CA-CFD2-4182126A6451}"/>
                </a:ext>
              </a:extLst>
            </p:cNvPr>
            <p:cNvSpPr/>
            <p:nvPr/>
          </p:nvSpPr>
          <p:spPr>
            <a:xfrm rot="5400000">
              <a:off x="8316083" y="49036"/>
              <a:ext cx="256675" cy="7505701"/>
            </a:xfrm>
            <a:prstGeom prst="rightBrace">
              <a:avLst/>
            </a:pr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cxnSp>
          <p:nvCxnSpPr>
            <p:cNvPr id="9" name="Connector: Elbow 12">
              <a:extLst>
                <a:ext uri="{FF2B5EF4-FFF2-40B4-BE49-F238E27FC236}">
                  <a16:creationId xmlns:a16="http://schemas.microsoft.com/office/drawing/2014/main" id="{788C0059-AEE7-E7F2-25B8-59467FD7F422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V="1">
              <a:off x="1877459" y="3642353"/>
              <a:ext cx="0" cy="351694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ED1992-DB7D-862A-5ED4-285DAD170BF0}"/>
                </a:ext>
              </a:extLst>
            </p:cNvPr>
            <p:cNvSpPr txBox="1"/>
            <p:nvPr/>
          </p:nvSpPr>
          <p:spPr>
            <a:xfrm>
              <a:off x="2347561" y="4016297"/>
              <a:ext cx="19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4"/>
                  </a:solidFill>
                </a:rPr>
                <a:t>8-bit exponent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6F7893B-128C-FA45-4E80-92CEFDF1EEFD}"/>
                </a:ext>
              </a:extLst>
            </p:cNvPr>
            <p:cNvSpPr txBox="1"/>
            <p:nvPr/>
          </p:nvSpPr>
          <p:spPr>
            <a:xfrm>
              <a:off x="7063883" y="4016297"/>
              <a:ext cx="27653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4"/>
                  </a:solidFill>
                </a:rPr>
                <a:t>23-bit significand</a:t>
              </a:r>
            </a:p>
          </p:txBody>
        </p:sp>
      </p:grp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3A8C8B3F-99B3-01AF-416B-A9C12F6384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498853"/>
              </p:ext>
            </p:extLst>
          </p:nvPr>
        </p:nvGraphicFramePr>
        <p:xfrm>
          <a:off x="6095991" y="3123830"/>
          <a:ext cx="6101280" cy="3708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0665">
                  <a:extLst>
                    <a:ext uri="{9D8B030D-6E8A-4147-A177-3AD203B41FA5}">
                      <a16:colId xmlns:a16="http://schemas.microsoft.com/office/drawing/2014/main" val="3405199363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888152602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837870476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2232599160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3848774387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3088566595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1484680393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3618782948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1529085849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270942149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569296684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2264918047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2627690185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481546146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1772691010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462604778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2947117191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3508342052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3000581281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1107353407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1106604644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2446551024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169073699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1000043341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1625338186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766903961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2408741298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4184870007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3659635764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3886639473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2821906554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2487896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</a:t>
                      </a:r>
                    </a:p>
                  </a:txBody>
                  <a:tcPr marL="0" marR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816512"/>
                  </a:ext>
                </a:extLst>
              </a:tr>
            </a:tbl>
          </a:graphicData>
        </a:graphic>
      </p:graphicFrame>
      <p:graphicFrame>
        <p:nvGraphicFramePr>
          <p:cNvPr id="18" name="Table 6">
            <a:extLst>
              <a:ext uri="{FF2B5EF4-FFF2-40B4-BE49-F238E27FC236}">
                <a16:creationId xmlns:a16="http://schemas.microsoft.com/office/drawing/2014/main" id="{CBBC7483-5769-ADE3-0136-118C6791F0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3125040"/>
              </p:ext>
            </p:extLst>
          </p:nvPr>
        </p:nvGraphicFramePr>
        <p:xfrm>
          <a:off x="9143992" y="1196077"/>
          <a:ext cx="3053280" cy="3708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0830">
                  <a:extLst>
                    <a:ext uri="{9D8B030D-6E8A-4147-A177-3AD203B41FA5}">
                      <a16:colId xmlns:a16="http://schemas.microsoft.com/office/drawing/2014/main" val="3405199363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888152602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837870476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2232599160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3848774387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3088566595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169073699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1000043341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1625338186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766903961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2408741298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4184870007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3659635764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3886639473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2821906554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2487896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</a:t>
                      </a:r>
                    </a:p>
                  </a:txBody>
                  <a:tcPr marL="0" marR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816512"/>
                  </a:ext>
                </a:extLst>
              </a:tr>
            </a:tbl>
          </a:graphicData>
        </a:graphic>
      </p:graphicFrame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934CBF91-B138-7C67-F3CD-1A8BF184D7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4462077"/>
              </p:ext>
            </p:extLst>
          </p:nvPr>
        </p:nvGraphicFramePr>
        <p:xfrm>
          <a:off x="0" y="5026128"/>
          <a:ext cx="6096000" cy="3708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3405199363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8881526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837870476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232599160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3848774387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3088566595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1484680393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3618782948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1529085849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70942149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569296684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264918047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627690185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481546146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1772691010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462604778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947117191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350834205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3000581281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1107353407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1106604644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446551024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169073699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1000043341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1625338186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766903961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408741298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4184870007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3659635764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3886639473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821906554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487896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</a:t>
                      </a:r>
                    </a:p>
                  </a:txBody>
                  <a:tcPr marL="0" marR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816512"/>
                  </a:ext>
                </a:extLst>
              </a:tr>
            </a:tbl>
          </a:graphicData>
        </a:graphic>
      </p:graphicFrame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EF6BAF14-F375-50F0-FADE-0540ED85DC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1552235"/>
              </p:ext>
            </p:extLst>
          </p:nvPr>
        </p:nvGraphicFramePr>
        <p:xfrm>
          <a:off x="6095992" y="5026128"/>
          <a:ext cx="6096000" cy="3708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3405199363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8881526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837870476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232599160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3848774387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3088566595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1484680393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3618782948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1529085849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70942149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569296684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264918047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627690185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481546146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1772691010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462604778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947117191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350834205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3000581281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1107353407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1106604644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446551024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169073699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1000043341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1625338186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766903961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408741298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4184870007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3659635764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3886639473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821906554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487896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816512"/>
                  </a:ext>
                </a:extLst>
              </a:tr>
            </a:tbl>
          </a:graphicData>
        </a:graphic>
      </p:graphicFrame>
      <p:sp>
        <p:nvSpPr>
          <p:cNvPr id="33" name="Right Brace 32">
            <a:extLst>
              <a:ext uri="{FF2B5EF4-FFF2-40B4-BE49-F238E27FC236}">
                <a16:creationId xmlns:a16="http://schemas.microsoft.com/office/drawing/2014/main" id="{0622F6BF-C02D-21BF-E994-EBFCD7DD9741}"/>
              </a:ext>
            </a:extLst>
          </p:cNvPr>
          <p:cNvSpPr/>
          <p:nvPr/>
        </p:nvSpPr>
        <p:spPr>
          <a:xfrm rot="5400000">
            <a:off x="1160003" y="4709055"/>
            <a:ext cx="256675" cy="1995319"/>
          </a:xfrm>
          <a:prstGeom prst="rightBrac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97359DF8-EF95-BBAC-0FD2-C22457D10BB1}"/>
              </a:ext>
            </a:extLst>
          </p:cNvPr>
          <p:cNvSpPr/>
          <p:nvPr/>
        </p:nvSpPr>
        <p:spPr>
          <a:xfrm rot="5400000">
            <a:off x="7136058" y="779119"/>
            <a:ext cx="256675" cy="9855192"/>
          </a:xfrm>
          <a:prstGeom prst="rightBrac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cxnSp>
        <p:nvCxnSpPr>
          <p:cNvPr id="35" name="Connector: Elbow 12">
            <a:extLst>
              <a:ext uri="{FF2B5EF4-FFF2-40B4-BE49-F238E27FC236}">
                <a16:creationId xmlns:a16="http://schemas.microsoft.com/office/drawing/2014/main" id="{9506403E-57A8-C4EC-AB73-001428116537}"/>
              </a:ext>
            </a:extLst>
          </p:cNvPr>
          <p:cNvCxnSpPr>
            <a:cxnSpLocks/>
          </p:cNvCxnSpPr>
          <p:nvPr/>
        </p:nvCxnSpPr>
        <p:spPr>
          <a:xfrm flipH="1" flipV="1">
            <a:off x="90103" y="5547181"/>
            <a:ext cx="1" cy="351694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C16F42C-72A7-6839-4B69-0952C50B0DED}"/>
              </a:ext>
            </a:extLst>
          </p:cNvPr>
          <p:cNvSpPr txBox="1"/>
          <p:nvPr/>
        </p:nvSpPr>
        <p:spPr>
          <a:xfrm>
            <a:off x="133386" y="5921125"/>
            <a:ext cx="2323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4"/>
                </a:solidFill>
              </a:rPr>
              <a:t>11-bit</a:t>
            </a:r>
            <a:br>
              <a:rPr lang="en-GB" dirty="0">
                <a:solidFill>
                  <a:schemeClr val="accent4"/>
                </a:solidFill>
              </a:rPr>
            </a:br>
            <a:r>
              <a:rPr lang="en-GB" dirty="0">
                <a:solidFill>
                  <a:schemeClr val="accent4"/>
                </a:solidFill>
              </a:rPr>
              <a:t>exponent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1E1668-FFF5-71D5-3B94-BEA8EDA38E84}"/>
              </a:ext>
            </a:extLst>
          </p:cNvPr>
          <p:cNvSpPr txBox="1"/>
          <p:nvPr/>
        </p:nvSpPr>
        <p:spPr>
          <a:xfrm>
            <a:off x="5651441" y="5921125"/>
            <a:ext cx="3242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4"/>
                </a:solidFill>
              </a:rPr>
              <a:t>52-bit</a:t>
            </a:r>
            <a:br>
              <a:rPr lang="en-GB" dirty="0">
                <a:solidFill>
                  <a:schemeClr val="accent4"/>
                </a:solidFill>
              </a:rPr>
            </a:br>
            <a:r>
              <a:rPr lang="en-GB" dirty="0">
                <a:solidFill>
                  <a:schemeClr val="accent4"/>
                </a:solidFill>
              </a:rPr>
              <a:t>significand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3B4F1AC-32A4-25AA-B8CC-0AD86238DEE2}"/>
              </a:ext>
            </a:extLst>
          </p:cNvPr>
          <p:cNvSpPr txBox="1"/>
          <p:nvPr/>
        </p:nvSpPr>
        <p:spPr>
          <a:xfrm>
            <a:off x="-56453" y="5898875"/>
            <a:ext cx="96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/>
                </a:solidFill>
              </a:rPr>
              <a:t>1 sign bit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424BBA7-13AE-8B52-A91F-756827A905D8}"/>
              </a:ext>
            </a:extLst>
          </p:cNvPr>
          <p:cNvSpPr txBox="1"/>
          <p:nvPr/>
        </p:nvSpPr>
        <p:spPr>
          <a:xfrm>
            <a:off x="8680362" y="2078025"/>
            <a:ext cx="735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/>
                </a:solidFill>
              </a:rPr>
              <a:t>1 sign bit</a:t>
            </a:r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19D626E3-143A-5873-B56E-0CA2298F7F70}"/>
              </a:ext>
            </a:extLst>
          </p:cNvPr>
          <p:cNvSpPr/>
          <p:nvPr/>
        </p:nvSpPr>
        <p:spPr>
          <a:xfrm rot="5400000">
            <a:off x="9667715" y="1396521"/>
            <a:ext cx="256675" cy="953661"/>
          </a:xfrm>
          <a:prstGeom prst="rightBrac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C1E990AB-089F-28A2-6187-C9516503D7DA}"/>
              </a:ext>
            </a:extLst>
          </p:cNvPr>
          <p:cNvSpPr/>
          <p:nvPr/>
        </p:nvSpPr>
        <p:spPr>
          <a:xfrm rot="5400000">
            <a:off x="11136374" y="940797"/>
            <a:ext cx="256675" cy="1865113"/>
          </a:xfrm>
          <a:prstGeom prst="rightBrac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cxnSp>
        <p:nvCxnSpPr>
          <p:cNvPr id="44" name="Connector: Elbow 12">
            <a:extLst>
              <a:ext uri="{FF2B5EF4-FFF2-40B4-BE49-F238E27FC236}">
                <a16:creationId xmlns:a16="http://schemas.microsoft.com/office/drawing/2014/main" id="{7A066C2D-4A8D-DB77-3DB3-A320E3B17D75}"/>
              </a:ext>
            </a:extLst>
          </p:cNvPr>
          <p:cNvCxnSpPr>
            <a:cxnSpLocks/>
          </p:cNvCxnSpPr>
          <p:nvPr/>
        </p:nvCxnSpPr>
        <p:spPr>
          <a:xfrm flipV="1">
            <a:off x="9223781" y="1713819"/>
            <a:ext cx="0" cy="413261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096DEE5-79D1-D961-1BC4-2DA27ACF19AF}"/>
              </a:ext>
            </a:extLst>
          </p:cNvPr>
          <p:cNvSpPr txBox="1"/>
          <p:nvPr/>
        </p:nvSpPr>
        <p:spPr>
          <a:xfrm>
            <a:off x="9274949" y="2087763"/>
            <a:ext cx="1067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4"/>
                </a:solidFill>
              </a:rPr>
              <a:t>5-bit exponent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DE83F07-F3F5-F810-C3FA-3BFB390D15D9}"/>
              </a:ext>
            </a:extLst>
          </p:cNvPr>
          <p:cNvSpPr txBox="1"/>
          <p:nvPr/>
        </p:nvSpPr>
        <p:spPr>
          <a:xfrm>
            <a:off x="10589765" y="2087763"/>
            <a:ext cx="136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4"/>
                </a:solidFill>
              </a:rPr>
              <a:t>10-bit significand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6683F1-9C90-1F4B-F0FD-9E72DEC39D71}"/>
              </a:ext>
            </a:extLst>
          </p:cNvPr>
          <p:cNvSpPr txBox="1"/>
          <p:nvPr/>
        </p:nvSpPr>
        <p:spPr>
          <a:xfrm>
            <a:off x="9035069" y="829346"/>
            <a:ext cx="2594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IEEE FP16 = Half precision</a:t>
            </a:r>
          </a:p>
          <a:p>
            <a:endParaRPr lang="en-GB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140C68C-B1AC-4A7B-E5F3-D2E9BC9128FD}"/>
              </a:ext>
            </a:extLst>
          </p:cNvPr>
          <p:cNvSpPr txBox="1"/>
          <p:nvPr/>
        </p:nvSpPr>
        <p:spPr>
          <a:xfrm>
            <a:off x="6036735" y="2767913"/>
            <a:ext cx="2773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IEEE FP32 = Single precision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B5B3AA5-4E07-76F7-0112-CEB40DA6C915}"/>
              </a:ext>
            </a:extLst>
          </p:cNvPr>
          <p:cNvSpPr txBox="1"/>
          <p:nvPr/>
        </p:nvSpPr>
        <p:spPr>
          <a:xfrm>
            <a:off x="-56453" y="4657885"/>
            <a:ext cx="2892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IEEE FP64 = Double precision</a:t>
            </a:r>
          </a:p>
        </p:txBody>
      </p:sp>
      <p:sp>
        <p:nvSpPr>
          <p:cNvPr id="53" name="Footer Placeholder 52">
            <a:extLst>
              <a:ext uri="{FF2B5EF4-FFF2-40B4-BE49-F238E27FC236}">
                <a16:creationId xmlns:a16="http://schemas.microsoft.com/office/drawing/2014/main" id="{22AAA518-EC22-A69A-E635-83C084FD9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54" name="Slide Number Placeholder 53">
            <a:extLst>
              <a:ext uri="{FF2B5EF4-FFF2-40B4-BE49-F238E27FC236}">
                <a16:creationId xmlns:a16="http://schemas.microsoft.com/office/drawing/2014/main" id="{D528129A-771F-2315-2B9C-1D56A4E9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90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358FB-4A3F-80EA-F4B5-8887068FC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 this is an arbitrary choice…</a:t>
            </a:r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B40FAC3-1207-C8E9-C025-249DB43CF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18766" cy="1137708"/>
          </a:xfrm>
        </p:spPr>
        <p:txBody>
          <a:bodyPr>
            <a:normAutofit/>
          </a:bodyPr>
          <a:lstStyle/>
          <a:p>
            <a:r>
              <a:rPr lang="en-GB" sz="2400" dirty="0"/>
              <a:t>“neural networks are far more sensitive to the size of the exponent than that of the mantissa”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6F6E56A-631A-E005-0792-E4407E5F4694}"/>
              </a:ext>
            </a:extLst>
          </p:cNvPr>
          <p:cNvGrpSpPr/>
          <p:nvPr/>
        </p:nvGrpSpPr>
        <p:grpSpPr>
          <a:xfrm>
            <a:off x="5808133" y="3642353"/>
            <a:ext cx="6389138" cy="1020275"/>
            <a:chOff x="1208592" y="3642353"/>
            <a:chExt cx="10988679" cy="10202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E0BCB5-8F53-2EA5-9D0B-126E146C5FA9}"/>
                </a:ext>
              </a:extLst>
            </p:cNvPr>
            <p:cNvSpPr txBox="1"/>
            <p:nvPr/>
          </p:nvSpPr>
          <p:spPr>
            <a:xfrm>
              <a:off x="1208592" y="3994047"/>
              <a:ext cx="13377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4"/>
                  </a:solidFill>
                </a:rPr>
                <a:t>1 sign bit</a:t>
              </a:r>
            </a:p>
          </p:txBody>
        </p:sp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1CF14E7A-BC99-66F0-FFC6-CECBC6C73867}"/>
                </a:ext>
              </a:extLst>
            </p:cNvPr>
            <p:cNvSpPr/>
            <p:nvPr/>
          </p:nvSpPr>
          <p:spPr>
            <a:xfrm rot="5400000">
              <a:off x="3209946" y="2512102"/>
              <a:ext cx="256675" cy="2579567"/>
            </a:xfrm>
            <a:prstGeom prst="rightBrace">
              <a:avLst/>
            </a:pr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3B7F0DC4-BB5A-C5CA-CFD2-4182126A6451}"/>
                </a:ext>
              </a:extLst>
            </p:cNvPr>
            <p:cNvSpPr/>
            <p:nvPr/>
          </p:nvSpPr>
          <p:spPr>
            <a:xfrm rot="5400000">
              <a:off x="8316083" y="49036"/>
              <a:ext cx="256675" cy="7505701"/>
            </a:xfrm>
            <a:prstGeom prst="rightBrace">
              <a:avLst/>
            </a:pr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cxnSp>
          <p:nvCxnSpPr>
            <p:cNvPr id="9" name="Connector: Elbow 12">
              <a:extLst>
                <a:ext uri="{FF2B5EF4-FFF2-40B4-BE49-F238E27FC236}">
                  <a16:creationId xmlns:a16="http://schemas.microsoft.com/office/drawing/2014/main" id="{788C0059-AEE7-E7F2-25B8-59467FD7F422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V="1">
              <a:off x="1877459" y="3642353"/>
              <a:ext cx="0" cy="351694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ED1992-DB7D-862A-5ED4-285DAD170BF0}"/>
                </a:ext>
              </a:extLst>
            </p:cNvPr>
            <p:cNvSpPr txBox="1"/>
            <p:nvPr/>
          </p:nvSpPr>
          <p:spPr>
            <a:xfrm>
              <a:off x="2347561" y="4016297"/>
              <a:ext cx="19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4"/>
                  </a:solidFill>
                </a:rPr>
                <a:t>8-bit exponent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6F7893B-128C-FA45-4E80-92CEFDF1EEFD}"/>
                </a:ext>
              </a:extLst>
            </p:cNvPr>
            <p:cNvSpPr txBox="1"/>
            <p:nvPr/>
          </p:nvSpPr>
          <p:spPr>
            <a:xfrm>
              <a:off x="7063883" y="4016297"/>
              <a:ext cx="27653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4"/>
                  </a:solidFill>
                </a:rPr>
                <a:t>23-bit significand</a:t>
              </a:r>
            </a:p>
          </p:txBody>
        </p:sp>
      </p:grp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3A8C8B3F-99B3-01AF-416B-A9C12F6384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615571"/>
              </p:ext>
            </p:extLst>
          </p:nvPr>
        </p:nvGraphicFramePr>
        <p:xfrm>
          <a:off x="6095991" y="3123830"/>
          <a:ext cx="6101280" cy="3708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0665">
                  <a:extLst>
                    <a:ext uri="{9D8B030D-6E8A-4147-A177-3AD203B41FA5}">
                      <a16:colId xmlns:a16="http://schemas.microsoft.com/office/drawing/2014/main" val="3405199363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888152602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837870476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2232599160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3848774387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3088566595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1484680393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3618782948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1529085849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270942149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569296684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2264918047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2627690185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481546146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1772691010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462604778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2947117191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3508342052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3000581281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1107353407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1106604644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2446551024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169073699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1000043341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1625338186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766903961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2408741298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4184870007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3659635764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3886639473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2821906554"/>
                    </a:ext>
                  </a:extLst>
                </a:gridCol>
                <a:gridCol w="190665">
                  <a:extLst>
                    <a:ext uri="{9D8B030D-6E8A-4147-A177-3AD203B41FA5}">
                      <a16:colId xmlns:a16="http://schemas.microsoft.com/office/drawing/2014/main" val="2487896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</a:t>
                      </a:r>
                    </a:p>
                  </a:txBody>
                  <a:tcPr marL="0" marR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816512"/>
                  </a:ext>
                </a:extLst>
              </a:tr>
            </a:tbl>
          </a:graphicData>
        </a:graphic>
      </p:graphicFrame>
      <p:graphicFrame>
        <p:nvGraphicFramePr>
          <p:cNvPr id="18" name="Table 6">
            <a:extLst>
              <a:ext uri="{FF2B5EF4-FFF2-40B4-BE49-F238E27FC236}">
                <a16:creationId xmlns:a16="http://schemas.microsoft.com/office/drawing/2014/main" id="{CBBC7483-5769-ADE3-0136-118C6791F0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306786"/>
              </p:ext>
            </p:extLst>
          </p:nvPr>
        </p:nvGraphicFramePr>
        <p:xfrm>
          <a:off x="9143992" y="1196077"/>
          <a:ext cx="3053280" cy="3708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0830">
                  <a:extLst>
                    <a:ext uri="{9D8B030D-6E8A-4147-A177-3AD203B41FA5}">
                      <a16:colId xmlns:a16="http://schemas.microsoft.com/office/drawing/2014/main" val="3405199363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888152602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837870476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2232599160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3848774387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3088566595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169073699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1000043341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1625338186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766903961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2408741298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4184870007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3659635764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3886639473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2821906554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2487896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</a:t>
                      </a:r>
                    </a:p>
                  </a:txBody>
                  <a:tcPr marL="0" marR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816512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0424BBA7-13AE-8B52-A91F-756827A905D8}"/>
              </a:ext>
            </a:extLst>
          </p:cNvPr>
          <p:cNvSpPr txBox="1"/>
          <p:nvPr/>
        </p:nvSpPr>
        <p:spPr>
          <a:xfrm>
            <a:off x="8680362" y="2078025"/>
            <a:ext cx="735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/>
                </a:solidFill>
              </a:rPr>
              <a:t>1 sign bit</a:t>
            </a:r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19D626E3-143A-5873-B56E-0CA2298F7F70}"/>
              </a:ext>
            </a:extLst>
          </p:cNvPr>
          <p:cNvSpPr/>
          <p:nvPr/>
        </p:nvSpPr>
        <p:spPr>
          <a:xfrm rot="5400000">
            <a:off x="9667715" y="1396521"/>
            <a:ext cx="256675" cy="953661"/>
          </a:xfrm>
          <a:prstGeom prst="rightBrac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C1E990AB-089F-28A2-6187-C9516503D7DA}"/>
              </a:ext>
            </a:extLst>
          </p:cNvPr>
          <p:cNvSpPr/>
          <p:nvPr/>
        </p:nvSpPr>
        <p:spPr>
          <a:xfrm rot="5400000">
            <a:off x="11136374" y="940797"/>
            <a:ext cx="256675" cy="1865113"/>
          </a:xfrm>
          <a:prstGeom prst="rightBrac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cxnSp>
        <p:nvCxnSpPr>
          <p:cNvPr id="44" name="Connector: Elbow 12">
            <a:extLst>
              <a:ext uri="{FF2B5EF4-FFF2-40B4-BE49-F238E27FC236}">
                <a16:creationId xmlns:a16="http://schemas.microsoft.com/office/drawing/2014/main" id="{7A066C2D-4A8D-DB77-3DB3-A320E3B17D75}"/>
              </a:ext>
            </a:extLst>
          </p:cNvPr>
          <p:cNvCxnSpPr>
            <a:cxnSpLocks/>
          </p:cNvCxnSpPr>
          <p:nvPr/>
        </p:nvCxnSpPr>
        <p:spPr>
          <a:xfrm flipV="1">
            <a:off x="9223781" y="1713819"/>
            <a:ext cx="0" cy="413261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096DEE5-79D1-D961-1BC4-2DA27ACF19AF}"/>
              </a:ext>
            </a:extLst>
          </p:cNvPr>
          <p:cNvSpPr txBox="1"/>
          <p:nvPr/>
        </p:nvSpPr>
        <p:spPr>
          <a:xfrm>
            <a:off x="9274949" y="2087763"/>
            <a:ext cx="1067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4"/>
                </a:solidFill>
              </a:rPr>
              <a:t>5-bit exponent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DE83F07-F3F5-F810-C3FA-3BFB390D15D9}"/>
              </a:ext>
            </a:extLst>
          </p:cNvPr>
          <p:cNvSpPr txBox="1"/>
          <p:nvPr/>
        </p:nvSpPr>
        <p:spPr>
          <a:xfrm>
            <a:off x="10589765" y="2087763"/>
            <a:ext cx="136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4"/>
                </a:solidFill>
              </a:rPr>
              <a:t>10-bit significand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36C1FFC-377A-10F8-6814-8721A585F8E4}"/>
              </a:ext>
            </a:extLst>
          </p:cNvPr>
          <p:cNvGrpSpPr/>
          <p:nvPr/>
        </p:nvGrpSpPr>
        <p:grpSpPr>
          <a:xfrm>
            <a:off x="5808142" y="5658278"/>
            <a:ext cx="3494272" cy="1020275"/>
            <a:chOff x="5808142" y="5658278"/>
            <a:chExt cx="3494272" cy="10202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4F93639-B339-FAB1-22D6-ADA9107FE560}"/>
                </a:ext>
              </a:extLst>
            </p:cNvPr>
            <p:cNvSpPr txBox="1"/>
            <p:nvPr/>
          </p:nvSpPr>
          <p:spPr>
            <a:xfrm>
              <a:off x="5808142" y="6009972"/>
              <a:ext cx="7777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4"/>
                  </a:solidFill>
                </a:rPr>
                <a:t>1 sign bit</a:t>
              </a:r>
            </a:p>
          </p:txBody>
        </p:sp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90C250AE-70B6-A8F8-DB28-869EF341E84D}"/>
                </a:ext>
              </a:extLst>
            </p:cNvPr>
            <p:cNvSpPr/>
            <p:nvPr/>
          </p:nvSpPr>
          <p:spPr>
            <a:xfrm rot="5400000">
              <a:off x="6918069" y="5067893"/>
              <a:ext cx="256675" cy="1499835"/>
            </a:xfrm>
            <a:prstGeom prst="rightBrace">
              <a:avLst/>
            </a:pr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A11E6004-5EB5-417B-9FB7-8073B1054FD2}"/>
                </a:ext>
              </a:extLst>
            </p:cNvPr>
            <p:cNvSpPr/>
            <p:nvPr/>
          </p:nvSpPr>
          <p:spPr>
            <a:xfrm rot="5400000">
              <a:off x="8370162" y="5152558"/>
              <a:ext cx="256675" cy="1330507"/>
            </a:xfrm>
            <a:prstGeom prst="rightBrace">
              <a:avLst/>
            </a:pr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C34D958D-02C7-0E1A-372F-A960085B8EB4}"/>
                </a:ext>
              </a:extLst>
            </p:cNvPr>
            <p:cNvCxnSpPr>
              <a:cxnSpLocks/>
              <a:stCxn id="4" idx="0"/>
            </p:cNvCxnSpPr>
            <p:nvPr/>
          </p:nvCxnSpPr>
          <p:spPr>
            <a:xfrm flipV="1">
              <a:off x="6197041" y="5658278"/>
              <a:ext cx="0" cy="351694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82D427-A5A3-9CF3-B871-03F4DB2B46C5}"/>
                </a:ext>
              </a:extLst>
            </p:cNvPr>
            <p:cNvSpPr txBox="1"/>
            <p:nvPr/>
          </p:nvSpPr>
          <p:spPr>
            <a:xfrm>
              <a:off x="6470372" y="6032222"/>
              <a:ext cx="11519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4"/>
                  </a:solidFill>
                </a:rPr>
                <a:t>8-bit exponent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51E912-1F2F-42FD-B23B-BA7856559D18}"/>
                </a:ext>
              </a:extLst>
            </p:cNvPr>
            <p:cNvSpPr txBox="1"/>
            <p:nvPr/>
          </p:nvSpPr>
          <p:spPr>
            <a:xfrm>
              <a:off x="7694584" y="6027796"/>
              <a:ext cx="16078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4"/>
                  </a:solidFill>
                </a:rPr>
                <a:t>7-bit significand</a:t>
              </a:r>
            </a:p>
          </p:txBody>
        </p:sp>
      </p:grpSp>
      <p:graphicFrame>
        <p:nvGraphicFramePr>
          <p:cNvPr id="19" name="Table 6">
            <a:extLst>
              <a:ext uri="{FF2B5EF4-FFF2-40B4-BE49-F238E27FC236}">
                <a16:creationId xmlns:a16="http://schemas.microsoft.com/office/drawing/2014/main" id="{6265CF93-C444-49F5-2040-468329BB95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700607"/>
              </p:ext>
            </p:extLst>
          </p:nvPr>
        </p:nvGraphicFramePr>
        <p:xfrm>
          <a:off x="6090712" y="5137542"/>
          <a:ext cx="3053280" cy="3708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0830">
                  <a:extLst>
                    <a:ext uri="{9D8B030D-6E8A-4147-A177-3AD203B41FA5}">
                      <a16:colId xmlns:a16="http://schemas.microsoft.com/office/drawing/2014/main" val="3405199363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888152602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837870476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2232599160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3848774387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3088566595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169073699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1000043341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1625338186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766903961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2408741298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4184870007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3659635764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3886639473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2821906554"/>
                    </a:ext>
                  </a:extLst>
                </a:gridCol>
                <a:gridCol w="190830">
                  <a:extLst>
                    <a:ext uri="{9D8B030D-6E8A-4147-A177-3AD203B41FA5}">
                      <a16:colId xmlns:a16="http://schemas.microsoft.com/office/drawing/2014/main" val="2487896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</a:t>
                      </a:r>
                    </a:p>
                  </a:txBody>
                  <a:tcPr marL="0" marR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0" marR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816512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297A175E-7620-F975-B476-21403586AC67}"/>
              </a:ext>
            </a:extLst>
          </p:cNvPr>
          <p:cNvSpPr txBox="1"/>
          <p:nvPr/>
        </p:nvSpPr>
        <p:spPr>
          <a:xfrm>
            <a:off x="9035069" y="829346"/>
            <a:ext cx="2594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IEEE FP16 = Half precision</a:t>
            </a:r>
          </a:p>
          <a:p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AEBE0C-FE86-FA96-5C14-EB5B4B59547C}"/>
              </a:ext>
            </a:extLst>
          </p:cNvPr>
          <p:cNvSpPr txBox="1"/>
          <p:nvPr/>
        </p:nvSpPr>
        <p:spPr>
          <a:xfrm>
            <a:off x="6036735" y="2767913"/>
            <a:ext cx="2773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IEEE FP32 = Single precision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804D6D-55DE-5D35-07FB-412E5FEC4C60}"/>
              </a:ext>
            </a:extLst>
          </p:cNvPr>
          <p:cNvSpPr txBox="1"/>
          <p:nvPr/>
        </p:nvSpPr>
        <p:spPr>
          <a:xfrm>
            <a:off x="6045309" y="4781769"/>
            <a:ext cx="1689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Google bfloat16</a:t>
            </a:r>
          </a:p>
          <a:p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E6C8D2-AB6F-1F9F-E910-4DCC0305443C}"/>
              </a:ext>
            </a:extLst>
          </p:cNvPr>
          <p:cNvSpPr txBox="1"/>
          <p:nvPr/>
        </p:nvSpPr>
        <p:spPr>
          <a:xfrm>
            <a:off x="3124200" y="2952579"/>
            <a:ext cx="2632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accent4"/>
                </a:solidFill>
              </a:rPr>
              <a:t>Wang and Kanwar, 2019</a:t>
            </a:r>
          </a:p>
          <a:p>
            <a:pPr algn="ctr"/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E2186D-E472-B252-BE27-74C6285C52EE}"/>
              </a:ext>
            </a:extLst>
          </p:cNvPr>
          <p:cNvSpPr/>
          <p:nvPr/>
        </p:nvSpPr>
        <p:spPr>
          <a:xfrm>
            <a:off x="6036735" y="2767913"/>
            <a:ext cx="3107257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1EE795F6-A7DA-33FC-5959-785E2C199792}"/>
              </a:ext>
            </a:extLst>
          </p:cNvPr>
          <p:cNvSpPr/>
          <p:nvPr/>
        </p:nvSpPr>
        <p:spPr>
          <a:xfrm>
            <a:off x="8100811" y="3598910"/>
            <a:ext cx="412120" cy="1388736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632FF6A0-E17E-5AFF-193B-ED44100A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30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591E3-C789-2F9F-E96A-778CA05C8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Floating point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315A2-D746-8DCF-9FA6-B745E6ADE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(A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400" dirty="0"/>
              <a:t>)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(B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2400" baseline="30000" dirty="0"/>
          </a:p>
          <a:p>
            <a:endParaRPr lang="en-GB" sz="24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4569767-EEE5-B768-3030-604B1C021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053F561-56F5-9A57-31A5-05EB4B0D1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00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591E3-C789-2F9F-E96A-778CA05C8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Floating point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315A2-D746-8DCF-9FA6-B745E6ADE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(A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400" dirty="0"/>
              <a:t>)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(B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 = (</a:t>
            </a:r>
            <a:r>
              <a:rPr lang="en-GB" sz="2400" dirty="0"/>
              <a:t>A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B)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(2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 = (</a:t>
            </a:r>
            <a:r>
              <a:rPr lang="en-GB" sz="2400" dirty="0"/>
              <a:t>A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B)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(a</a:t>
            </a:r>
            <a:r>
              <a:rPr lang="en-GB" sz="2400" baseline="30000" dirty="0"/>
              <a:t> + b)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F9F73C-0409-4A5B-8881-E542277D2199}"/>
              </a:ext>
            </a:extLst>
          </p:cNvPr>
          <p:cNvSpPr txBox="1"/>
          <p:nvPr/>
        </p:nvSpPr>
        <p:spPr>
          <a:xfrm>
            <a:off x="8803784" y="2261736"/>
            <a:ext cx="2550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/>
                </a:solidFill>
              </a:rPr>
              <a:t>For FP32, that's</a:t>
            </a:r>
          </a:p>
          <a:p>
            <a:r>
              <a:rPr lang="en-GB" dirty="0">
                <a:solidFill>
                  <a:schemeClr val="accent4"/>
                </a:solidFill>
              </a:rPr>
              <a:t>1</a:t>
            </a:r>
            <a:r>
              <a:rPr lang="en-GB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× 8-bit addition</a:t>
            </a:r>
            <a:br>
              <a:rPr lang="en-GB" dirty="0">
                <a:solidFill>
                  <a:schemeClr val="accent4"/>
                </a:solidFill>
              </a:rPr>
            </a:br>
            <a:r>
              <a:rPr lang="en-GB" dirty="0">
                <a:solidFill>
                  <a:schemeClr val="accent4"/>
                </a:solidFill>
              </a:rPr>
              <a:t>1</a:t>
            </a:r>
            <a:r>
              <a:rPr lang="en-GB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× 24-bit multiplication</a:t>
            </a:r>
            <a:br>
              <a:rPr lang="en-GB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dirty="0">
              <a:solidFill>
                <a:schemeClr val="accent4"/>
              </a:solidFill>
            </a:endParaRP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EE1A8541-7219-7950-7804-8E8006BA9942}"/>
              </a:ext>
            </a:extLst>
          </p:cNvPr>
          <p:cNvCxnSpPr>
            <a:cxnSpLocks/>
          </p:cNvCxnSpPr>
          <p:nvPr/>
        </p:nvCxnSpPr>
        <p:spPr>
          <a:xfrm rot="10800000">
            <a:off x="6304208" y="2261743"/>
            <a:ext cx="2499576" cy="723091"/>
          </a:xfrm>
          <a:prstGeom prst="bentConnector3">
            <a:avLst>
              <a:gd name="adj1" fmla="val 99996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89649891-5F78-CFD2-C696-A4A80265BCFB}"/>
              </a:ext>
            </a:extLst>
          </p:cNvPr>
          <p:cNvCxnSpPr>
            <a:cxnSpLocks/>
          </p:cNvCxnSpPr>
          <p:nvPr/>
        </p:nvCxnSpPr>
        <p:spPr>
          <a:xfrm rot="10800000">
            <a:off x="7353838" y="2126801"/>
            <a:ext cx="1449946" cy="556856"/>
          </a:xfrm>
          <a:prstGeom prst="bentConnector3">
            <a:avLst>
              <a:gd name="adj1" fmla="val 99998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D7497577-EFB7-4080-0855-05ADBF287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F0253C00-951B-AF36-1FFC-15C9D868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73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591E3-C789-2F9F-E96A-778CA05C8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Floating point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315A2-D746-8DCF-9FA6-B745E6ADE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(A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400" dirty="0"/>
              <a:t>)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(B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 = (</a:t>
            </a:r>
            <a:r>
              <a:rPr lang="en-GB" sz="2400" dirty="0"/>
              <a:t>A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B)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(2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 = (</a:t>
            </a:r>
            <a:r>
              <a:rPr lang="en-GB" sz="2400" dirty="0"/>
              <a:t>A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B)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(a</a:t>
            </a:r>
            <a:r>
              <a:rPr lang="en-GB" sz="2400" baseline="30000" dirty="0"/>
              <a:t> + b)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GB" sz="2400" dirty="0"/>
              <a:t> (C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2400" dirty="0"/>
              <a:t>) </a:t>
            </a:r>
            <a:endParaRPr lang="en-GB" sz="2400" baseline="30000" dirty="0"/>
          </a:p>
          <a:p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721A12-2BA0-B692-095E-6E2888D2B5F6}"/>
              </a:ext>
            </a:extLst>
          </p:cNvPr>
          <p:cNvSpPr txBox="1"/>
          <p:nvPr/>
        </p:nvSpPr>
        <p:spPr>
          <a:xfrm>
            <a:off x="6957168" y="1112697"/>
            <a:ext cx="1717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4"/>
                </a:solidFill>
              </a:rPr>
              <a:t>Renormalisation</a:t>
            </a:r>
          </a:p>
        </p:txBody>
      </p:sp>
      <p:cxnSp>
        <p:nvCxnSpPr>
          <p:cNvPr id="6" name="Connector: Elbow 12">
            <a:extLst>
              <a:ext uri="{FF2B5EF4-FFF2-40B4-BE49-F238E27FC236}">
                <a16:creationId xmlns:a16="http://schemas.microsoft.com/office/drawing/2014/main" id="{6C41B963-BAEE-7E60-031E-C478E3D6B46F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7815857" y="1482029"/>
            <a:ext cx="8" cy="353924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3E39633-ED34-EF20-7B6A-61B9894DBA4C}"/>
              </a:ext>
            </a:extLst>
          </p:cNvPr>
          <p:cNvSpPr txBox="1"/>
          <p:nvPr/>
        </p:nvSpPr>
        <p:spPr>
          <a:xfrm>
            <a:off x="8803784" y="2261736"/>
            <a:ext cx="2550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/>
                </a:solidFill>
              </a:rPr>
              <a:t>For FP32, that's</a:t>
            </a:r>
          </a:p>
          <a:p>
            <a:r>
              <a:rPr lang="en-GB" dirty="0">
                <a:solidFill>
                  <a:schemeClr val="accent4"/>
                </a:solidFill>
              </a:rPr>
              <a:t>1</a:t>
            </a:r>
            <a:r>
              <a:rPr lang="en-GB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× 8-bit addition</a:t>
            </a:r>
            <a:br>
              <a:rPr lang="en-GB" dirty="0">
                <a:solidFill>
                  <a:schemeClr val="accent4"/>
                </a:solidFill>
              </a:rPr>
            </a:br>
            <a:r>
              <a:rPr lang="en-GB" dirty="0">
                <a:solidFill>
                  <a:schemeClr val="accent4"/>
                </a:solidFill>
              </a:rPr>
              <a:t>1</a:t>
            </a:r>
            <a:r>
              <a:rPr lang="en-GB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× 24-bit multiplication</a:t>
            </a:r>
            <a:br>
              <a:rPr lang="en-GB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dirty="0">
              <a:solidFill>
                <a:schemeClr val="accent4"/>
              </a:solidFill>
            </a:endParaRP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F1E735EC-42EC-5E0A-5B1D-60AB1B9F43F1}"/>
              </a:ext>
            </a:extLst>
          </p:cNvPr>
          <p:cNvCxnSpPr>
            <a:cxnSpLocks/>
          </p:cNvCxnSpPr>
          <p:nvPr/>
        </p:nvCxnSpPr>
        <p:spPr>
          <a:xfrm rot="10800000">
            <a:off x="6304208" y="2261743"/>
            <a:ext cx="2499576" cy="723091"/>
          </a:xfrm>
          <a:prstGeom prst="bentConnector3">
            <a:avLst>
              <a:gd name="adj1" fmla="val 99996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294542EF-EA18-085A-5506-F131A148D99C}"/>
              </a:ext>
            </a:extLst>
          </p:cNvPr>
          <p:cNvCxnSpPr>
            <a:cxnSpLocks/>
          </p:cNvCxnSpPr>
          <p:nvPr/>
        </p:nvCxnSpPr>
        <p:spPr>
          <a:xfrm rot="10800000">
            <a:off x="7353838" y="2126801"/>
            <a:ext cx="1449946" cy="556856"/>
          </a:xfrm>
          <a:prstGeom prst="bentConnector3">
            <a:avLst>
              <a:gd name="adj1" fmla="val 99998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5BD55CC7-A0F4-5DEC-9838-9876F95CA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5526A75C-F7DC-A47B-891C-E670DE570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50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591E3-C789-2F9F-E96A-778CA05C8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Floating point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315A2-D746-8DCF-9FA6-B745E6ADE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(A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400" dirty="0"/>
              <a:t>)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(B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 = (</a:t>
            </a:r>
            <a:r>
              <a:rPr lang="en-GB" sz="2400" dirty="0"/>
              <a:t>A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B)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(2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 = (</a:t>
            </a:r>
            <a:r>
              <a:rPr lang="en-GB" sz="2400" dirty="0"/>
              <a:t>A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B)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(a</a:t>
            </a:r>
            <a:r>
              <a:rPr lang="en-GB" sz="2400" baseline="30000" dirty="0"/>
              <a:t> + b)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GB" sz="2400" dirty="0"/>
              <a:t> (C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2400" dirty="0"/>
              <a:t>)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(A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400" dirty="0"/>
              <a:t>)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+ (B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2400" baseline="30000" dirty="0"/>
          </a:p>
          <a:p>
            <a:endParaRPr lang="en-GB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68C735-6481-367B-8473-930933D9902C}"/>
              </a:ext>
            </a:extLst>
          </p:cNvPr>
          <p:cNvSpPr txBox="1"/>
          <p:nvPr/>
        </p:nvSpPr>
        <p:spPr>
          <a:xfrm>
            <a:off x="6957168" y="1112697"/>
            <a:ext cx="1717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4"/>
                </a:solidFill>
              </a:rPr>
              <a:t>Renormalisation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7267196E-C8A8-3594-83E8-F4F0EA61A133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7815857" y="1482029"/>
            <a:ext cx="8" cy="353924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B313258-E2F7-58A0-C473-4E48A2A80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D3EB9A8-2942-E362-436D-8727A6C2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12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591E3-C789-2F9F-E96A-778CA05C8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Floating point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315A2-D746-8DCF-9FA6-B745E6ADE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(A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400" dirty="0"/>
              <a:t>)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(B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 = (</a:t>
            </a:r>
            <a:r>
              <a:rPr lang="en-GB" sz="2400" dirty="0"/>
              <a:t>A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B)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(2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 = (</a:t>
            </a:r>
            <a:r>
              <a:rPr lang="en-GB" sz="2400" dirty="0"/>
              <a:t>A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B)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(a</a:t>
            </a:r>
            <a:r>
              <a:rPr lang="en-GB" sz="2400" baseline="30000" dirty="0"/>
              <a:t> + b)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GB" sz="2400" dirty="0"/>
              <a:t> (C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2400" dirty="0"/>
              <a:t>)</a:t>
            </a:r>
          </a:p>
          <a:p>
            <a:endParaRPr lang="en-GB" sz="2400" dirty="0"/>
          </a:p>
          <a:p>
            <a:r>
              <a:rPr lang="en-GB" sz="2400" dirty="0"/>
              <a:t>(A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400" dirty="0"/>
              <a:t>)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+ (B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 →</a:t>
            </a:r>
            <a:r>
              <a:rPr lang="en-GB" sz="2400" dirty="0"/>
              <a:t> (A'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GB" sz="2400" dirty="0"/>
              <a:t>)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+ (B'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 = </a:t>
            </a:r>
            <a:r>
              <a:rPr lang="en-GB" sz="2400" dirty="0"/>
              <a:t>(A'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+ B')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GB" sz="2400" baseline="30000" dirty="0"/>
          </a:p>
          <a:p>
            <a:pPr marL="0" indent="0">
              <a:buNone/>
            </a:pPr>
            <a:endParaRPr lang="en-GB" sz="2400" baseline="30000" dirty="0"/>
          </a:p>
          <a:p>
            <a:endParaRPr lang="en-GB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35901D-F24F-034D-3DE8-8AB97FA85BA4}"/>
              </a:ext>
            </a:extLst>
          </p:cNvPr>
          <p:cNvSpPr txBox="1"/>
          <p:nvPr/>
        </p:nvSpPr>
        <p:spPr>
          <a:xfrm>
            <a:off x="2527855" y="3501911"/>
            <a:ext cx="173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>
                <a:solidFill>
                  <a:schemeClr val="accent4"/>
                </a:solidFill>
              </a:rPr>
              <a:t>Denormalisation</a:t>
            </a:r>
            <a:endParaRPr lang="en-GB" dirty="0">
              <a:solidFill>
                <a:schemeClr val="accent4"/>
              </a:solidFill>
            </a:endParaRP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694CE265-FB13-06EB-97EB-B40A30E8BB3F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3397384" y="3139994"/>
            <a:ext cx="4" cy="361917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C38A344-14D6-6009-5BC9-2A7FB9BDA794}"/>
              </a:ext>
            </a:extLst>
          </p:cNvPr>
          <p:cNvSpPr txBox="1"/>
          <p:nvPr/>
        </p:nvSpPr>
        <p:spPr>
          <a:xfrm>
            <a:off x="6957168" y="1112697"/>
            <a:ext cx="1717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4"/>
                </a:solidFill>
              </a:rPr>
              <a:t>Renormalisation</a:t>
            </a:r>
          </a:p>
        </p:txBody>
      </p:sp>
      <p:cxnSp>
        <p:nvCxnSpPr>
          <p:cNvPr id="15" name="Connector: Elbow 12">
            <a:extLst>
              <a:ext uri="{FF2B5EF4-FFF2-40B4-BE49-F238E27FC236}">
                <a16:creationId xmlns:a16="http://schemas.microsoft.com/office/drawing/2014/main" id="{7078D613-7267-23A3-58AC-7FA3904CAAFF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7815857" y="1482029"/>
            <a:ext cx="8" cy="353924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AA66E88-F8B7-5B26-B539-86D23FB5C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19F89D8-66A9-9020-4761-7B8EE738F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90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591E3-C789-2F9F-E96A-778CA05C8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Floating point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315A2-D746-8DCF-9FA6-B745E6ADE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(A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400" dirty="0"/>
              <a:t>)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(B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 = (</a:t>
            </a:r>
            <a:r>
              <a:rPr lang="en-GB" sz="2400" dirty="0"/>
              <a:t>A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B)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(2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 = (</a:t>
            </a:r>
            <a:r>
              <a:rPr lang="en-GB" sz="2400" dirty="0"/>
              <a:t>A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B)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(a</a:t>
            </a:r>
            <a:r>
              <a:rPr lang="en-GB" sz="2400" baseline="30000" dirty="0"/>
              <a:t> + b)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GB" sz="2400" dirty="0"/>
              <a:t> (C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2400" dirty="0"/>
              <a:t>)</a:t>
            </a:r>
          </a:p>
          <a:p>
            <a:endParaRPr lang="en-GB" sz="2400" dirty="0"/>
          </a:p>
          <a:p>
            <a:r>
              <a:rPr lang="en-GB" sz="2400" dirty="0"/>
              <a:t>(A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400" dirty="0"/>
              <a:t>)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+ (B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 →</a:t>
            </a:r>
            <a:r>
              <a:rPr lang="en-GB" sz="2400" dirty="0"/>
              <a:t> (A'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GB" sz="2400" dirty="0"/>
              <a:t>)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+ (B'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 = </a:t>
            </a:r>
            <a:r>
              <a:rPr lang="en-GB" sz="2400" dirty="0"/>
              <a:t>(A'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+ B')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GB" sz="2400" dirty="0"/>
              <a:t> (D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sz="2400" dirty="0"/>
              <a:t>)</a:t>
            </a:r>
          </a:p>
          <a:p>
            <a:endParaRPr lang="en-GB" sz="2400" baseline="30000" dirty="0"/>
          </a:p>
          <a:p>
            <a:pPr marL="0" indent="0">
              <a:buNone/>
            </a:pPr>
            <a:endParaRPr lang="en-GB" sz="2400" baseline="30000" dirty="0"/>
          </a:p>
          <a:p>
            <a:endParaRPr lang="en-GB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24B314-34FC-F130-DA53-0B03B8ACCC29}"/>
              </a:ext>
            </a:extLst>
          </p:cNvPr>
          <p:cNvSpPr txBox="1"/>
          <p:nvPr/>
        </p:nvSpPr>
        <p:spPr>
          <a:xfrm>
            <a:off x="6901850" y="3501911"/>
            <a:ext cx="1717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4"/>
                </a:solidFill>
              </a:rPr>
              <a:t>Renormalisation</a:t>
            </a:r>
          </a:p>
        </p:txBody>
      </p:sp>
      <p:cxnSp>
        <p:nvCxnSpPr>
          <p:cNvPr id="11" name="Connector: Elbow 12">
            <a:extLst>
              <a:ext uri="{FF2B5EF4-FFF2-40B4-BE49-F238E27FC236}">
                <a16:creationId xmlns:a16="http://schemas.microsoft.com/office/drawing/2014/main" id="{D1DB5ACB-00BD-711A-7891-1EDE39F5BCA5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7760543" y="3139994"/>
            <a:ext cx="4" cy="361917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691159D-E01C-3566-CA9B-2E97EB2707B9}"/>
              </a:ext>
            </a:extLst>
          </p:cNvPr>
          <p:cNvSpPr txBox="1"/>
          <p:nvPr/>
        </p:nvSpPr>
        <p:spPr>
          <a:xfrm>
            <a:off x="2527855" y="3501911"/>
            <a:ext cx="173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>
                <a:solidFill>
                  <a:schemeClr val="accent4"/>
                </a:solidFill>
              </a:rPr>
              <a:t>Denormalisation</a:t>
            </a:r>
            <a:endParaRPr lang="en-GB" dirty="0">
              <a:solidFill>
                <a:schemeClr val="accent4"/>
              </a:solidFill>
            </a:endParaRP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5C5EAC8A-496A-462C-9E07-999E15BD2D51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3397384" y="3139994"/>
            <a:ext cx="4" cy="361917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7274644-A972-6434-CA64-961B14776B01}"/>
              </a:ext>
            </a:extLst>
          </p:cNvPr>
          <p:cNvSpPr txBox="1"/>
          <p:nvPr/>
        </p:nvSpPr>
        <p:spPr>
          <a:xfrm>
            <a:off x="6957168" y="1112697"/>
            <a:ext cx="1717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4"/>
                </a:solidFill>
              </a:rPr>
              <a:t>Renormalisation</a:t>
            </a:r>
          </a:p>
        </p:txBody>
      </p:sp>
      <p:cxnSp>
        <p:nvCxnSpPr>
          <p:cNvPr id="15" name="Connector: Elbow 12">
            <a:extLst>
              <a:ext uri="{FF2B5EF4-FFF2-40B4-BE49-F238E27FC236}">
                <a16:creationId xmlns:a16="http://schemas.microsoft.com/office/drawing/2014/main" id="{DA4A94A8-BD3D-EE02-63A2-6E14A73A5BE6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7815857" y="1482029"/>
            <a:ext cx="8" cy="353924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BB5B7498-02CD-AB38-9089-8FB1789CB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8938E17-94EA-B6FA-03E3-717AECF37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98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Recall</a:t>
            </a:r>
            <a:endParaRPr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834899-AF75-FBDD-C95C-B25E31704965}"/>
              </a:ext>
            </a:extLst>
          </p:cNvPr>
          <p:cNvSpPr/>
          <p:nvPr/>
        </p:nvSpPr>
        <p:spPr>
          <a:xfrm>
            <a:off x="2487315" y="4647718"/>
            <a:ext cx="7216188" cy="89985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Accessing DRAM is EXPENSIVE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Accessing DRAM is SLOW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AE3CF3-12DE-5FD2-5D7D-8C8230CF7F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073"/>
          <a:stretch/>
        </p:blipFill>
        <p:spPr>
          <a:xfrm>
            <a:off x="7168722" y="1394618"/>
            <a:ext cx="4826324" cy="274639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AE72919-5383-08BB-4E0A-8CA2E1732E15}"/>
              </a:ext>
            </a:extLst>
          </p:cNvPr>
          <p:cNvGrpSpPr/>
          <p:nvPr/>
        </p:nvGrpSpPr>
        <p:grpSpPr>
          <a:xfrm>
            <a:off x="186903" y="1394618"/>
            <a:ext cx="6786285" cy="2746392"/>
            <a:chOff x="186903" y="1394618"/>
            <a:chExt cx="6786285" cy="274639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283832F-76D6-FA6B-189B-B2CDC3DBFD20}"/>
                </a:ext>
              </a:extLst>
            </p:cNvPr>
            <p:cNvSpPr/>
            <p:nvPr/>
          </p:nvSpPr>
          <p:spPr>
            <a:xfrm>
              <a:off x="186903" y="1394618"/>
              <a:ext cx="6785317" cy="27463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1" name="Picture 10" descr="13.png">
              <a:extLst>
                <a:ext uri="{FF2B5EF4-FFF2-40B4-BE49-F238E27FC236}">
                  <a16:creationId xmlns:a16="http://schemas.microsoft.com/office/drawing/2014/main" id="{9DC19F74-7B7E-1697-0460-494BCDC62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" t="36741" r="823" b="36586"/>
            <a:stretch/>
          </p:blipFill>
          <p:spPr>
            <a:xfrm>
              <a:off x="187871" y="1690690"/>
              <a:ext cx="6785317" cy="1206841"/>
            </a:xfrm>
            <a:prstGeom prst="rect">
              <a:avLst/>
            </a:prstGeom>
          </p:spPr>
        </p:pic>
        <p:pic>
          <p:nvPicPr>
            <p:cNvPr id="12" name="Picture 11" descr="13.png">
              <a:extLst>
                <a:ext uri="{FF2B5EF4-FFF2-40B4-BE49-F238E27FC236}">
                  <a16:creationId xmlns:a16="http://schemas.microsoft.com/office/drawing/2014/main" id="{8331F15A-E7FA-1889-0AF2-AA5622AAAE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" t="73414" r="823" b="6699"/>
            <a:stretch/>
          </p:blipFill>
          <p:spPr>
            <a:xfrm>
              <a:off x="186903" y="2897531"/>
              <a:ext cx="6785317" cy="899850"/>
            </a:xfrm>
            <a:prstGeom prst="rect">
              <a:avLst/>
            </a:prstGeom>
          </p:spPr>
        </p:pic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C00896-E14A-D58E-2039-4D3463568B10}"/>
              </a:ext>
            </a:extLst>
          </p:cNvPr>
          <p:cNvCxnSpPr>
            <a:cxnSpLocks/>
          </p:cNvCxnSpPr>
          <p:nvPr/>
        </p:nvCxnSpPr>
        <p:spPr>
          <a:xfrm>
            <a:off x="7321639" y="2788272"/>
            <a:ext cx="41212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E8AF6-01E1-40A5-F5C8-4E838C115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144CDD-0D52-D39C-D7FC-CB6BF41E8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74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591E3-C789-2F9F-E96A-778CA05C8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Floating point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315A2-D746-8DCF-9FA6-B745E6ADE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(A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400" dirty="0"/>
              <a:t>)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(B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 = (</a:t>
            </a:r>
            <a:r>
              <a:rPr lang="en-GB" sz="2400" dirty="0"/>
              <a:t>A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B)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(2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 = (</a:t>
            </a:r>
            <a:r>
              <a:rPr lang="en-GB" sz="2400" dirty="0"/>
              <a:t>A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B)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(a</a:t>
            </a:r>
            <a:r>
              <a:rPr lang="en-GB" sz="2400" baseline="30000" dirty="0"/>
              <a:t> + b)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GB" sz="2400" dirty="0"/>
              <a:t> (C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2400" dirty="0"/>
              <a:t>)</a:t>
            </a:r>
          </a:p>
          <a:p>
            <a:endParaRPr lang="en-GB" sz="2400" dirty="0"/>
          </a:p>
          <a:p>
            <a:r>
              <a:rPr lang="en-GB" sz="2400" dirty="0"/>
              <a:t>(A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400" dirty="0"/>
              <a:t>)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+ (B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 →</a:t>
            </a:r>
            <a:r>
              <a:rPr lang="en-GB" sz="2400" dirty="0"/>
              <a:t> (A'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GB" sz="2400" dirty="0"/>
              <a:t>)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+ (B'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 = </a:t>
            </a:r>
            <a:r>
              <a:rPr lang="en-GB" sz="2400" dirty="0"/>
              <a:t>(A'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+ B')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GB" sz="2400" dirty="0"/>
              <a:t> (D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2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sz="2400" dirty="0"/>
              <a:t>)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The constant need to </a:t>
            </a:r>
            <a:r>
              <a:rPr lang="en-GB" sz="2400" dirty="0" err="1"/>
              <a:t>denormalise</a:t>
            </a:r>
            <a:r>
              <a:rPr lang="en-GB" sz="2400" dirty="0"/>
              <a:t> and renormalise means that floating point is more costly and has higher latency than integer/fixed point operations</a:t>
            </a:r>
          </a:p>
          <a:p>
            <a:endParaRPr lang="en-GB" sz="2400" baseline="30000" dirty="0"/>
          </a:p>
          <a:p>
            <a:pPr marL="0" indent="0">
              <a:buNone/>
            </a:pPr>
            <a:endParaRPr lang="en-GB" sz="2400" baseline="30000" dirty="0"/>
          </a:p>
          <a:p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59A99A-B12D-2FFA-2692-29F67F2569EE}"/>
              </a:ext>
            </a:extLst>
          </p:cNvPr>
          <p:cNvSpPr txBox="1"/>
          <p:nvPr/>
        </p:nvSpPr>
        <p:spPr>
          <a:xfrm>
            <a:off x="6901850" y="3501911"/>
            <a:ext cx="1717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4"/>
                </a:solidFill>
              </a:rPr>
              <a:t>Renormalisation</a:t>
            </a:r>
          </a:p>
        </p:txBody>
      </p:sp>
      <p:cxnSp>
        <p:nvCxnSpPr>
          <p:cNvPr id="7" name="Connector: Elbow 12">
            <a:extLst>
              <a:ext uri="{FF2B5EF4-FFF2-40B4-BE49-F238E27FC236}">
                <a16:creationId xmlns:a16="http://schemas.microsoft.com/office/drawing/2014/main" id="{CC7624A0-2199-A72A-49B6-38110BF3A709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7760543" y="3139994"/>
            <a:ext cx="4" cy="361917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E98392C-3FE0-F647-22FD-D3C3870D3BA9}"/>
              </a:ext>
            </a:extLst>
          </p:cNvPr>
          <p:cNvSpPr txBox="1"/>
          <p:nvPr/>
        </p:nvSpPr>
        <p:spPr>
          <a:xfrm>
            <a:off x="2527855" y="3501911"/>
            <a:ext cx="173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>
                <a:solidFill>
                  <a:schemeClr val="accent4"/>
                </a:solidFill>
              </a:rPr>
              <a:t>Denormalisation</a:t>
            </a:r>
            <a:endParaRPr lang="en-GB" dirty="0">
              <a:solidFill>
                <a:schemeClr val="accent4"/>
              </a:solidFill>
            </a:endParaRPr>
          </a:p>
        </p:txBody>
      </p:sp>
      <p:cxnSp>
        <p:nvCxnSpPr>
          <p:cNvPr id="5" name="Connector: Elbow 12">
            <a:extLst>
              <a:ext uri="{FF2B5EF4-FFF2-40B4-BE49-F238E27FC236}">
                <a16:creationId xmlns:a16="http://schemas.microsoft.com/office/drawing/2014/main" id="{BC973F08-AD11-0771-0BE2-C7131E865226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3397384" y="3139994"/>
            <a:ext cx="4" cy="361917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3B19B8C-B5AF-5D67-7E4E-D5FFD8273044}"/>
              </a:ext>
            </a:extLst>
          </p:cNvPr>
          <p:cNvSpPr txBox="1"/>
          <p:nvPr/>
        </p:nvSpPr>
        <p:spPr>
          <a:xfrm>
            <a:off x="6957168" y="1112697"/>
            <a:ext cx="1717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4"/>
                </a:solidFill>
              </a:rPr>
              <a:t>Renormalisation</a:t>
            </a:r>
          </a:p>
        </p:txBody>
      </p:sp>
      <p:cxnSp>
        <p:nvCxnSpPr>
          <p:cNvPr id="11" name="Connector: Elbow 12">
            <a:extLst>
              <a:ext uri="{FF2B5EF4-FFF2-40B4-BE49-F238E27FC236}">
                <a16:creationId xmlns:a16="http://schemas.microsoft.com/office/drawing/2014/main" id="{54A56722-8817-6E5D-F777-359B0B0B1EE6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7815857" y="1482029"/>
            <a:ext cx="8" cy="353924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C186D3B-D78F-27F1-DD5F-B03E20404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25A25FD-215A-849F-99CA-ABCD15BEB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62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Cost of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287889" cy="4351338"/>
          </a:xfrm>
        </p:spPr>
        <p:txBody>
          <a:bodyPr>
            <a:normAutofit/>
          </a:bodyPr>
          <a:lstStyle/>
          <a:p>
            <a:r>
              <a:rPr lang="en-GB" sz="2400" dirty="0"/>
              <a:t>Computing’s Energy Problem (and what we can do about it</a:t>
            </a:r>
            <a:br>
              <a:rPr lang="en-GB" sz="2400" dirty="0"/>
            </a:br>
            <a:r>
              <a:rPr lang="en-GB" sz="2400" dirty="0"/>
              <a:t>Horowitz, ISSCC 2014</a:t>
            </a:r>
            <a:endParaRPr sz="2400" dirty="0"/>
          </a:p>
        </p:txBody>
      </p:sp>
      <p:pic>
        <p:nvPicPr>
          <p:cNvPr id="4" name="Picture 3" descr="4.png"/>
          <p:cNvPicPr>
            <a:picLocks noChangeAspect="1"/>
          </p:cNvPicPr>
          <p:nvPr/>
        </p:nvPicPr>
        <p:blipFill rotWithShape="1">
          <a:blip r:embed="rId3"/>
          <a:srcRect r="34844" b="6766"/>
          <a:stretch/>
        </p:blipFill>
        <p:spPr>
          <a:xfrm>
            <a:off x="4240457" y="0"/>
            <a:ext cx="7951543" cy="6858000"/>
          </a:xfrm>
          <a:prstGeom prst="rect">
            <a:avLst/>
          </a:prstGeom>
        </p:spPr>
      </p:pic>
      <p:sp>
        <p:nvSpPr>
          <p:cNvPr id="6" name="Arrow: U-Turn 5">
            <a:extLst>
              <a:ext uri="{FF2B5EF4-FFF2-40B4-BE49-F238E27FC236}">
                <a16:creationId xmlns:a16="http://schemas.microsoft.com/office/drawing/2014/main" id="{3FCEC45F-AAAF-FFDD-D7EF-1AA48E54B6BD}"/>
              </a:ext>
            </a:extLst>
          </p:cNvPr>
          <p:cNvSpPr/>
          <p:nvPr/>
        </p:nvSpPr>
        <p:spPr>
          <a:xfrm rot="5400000">
            <a:off x="9623778" y="1924758"/>
            <a:ext cx="1478843" cy="1704622"/>
          </a:xfrm>
          <a:prstGeom prst="uturnArrow">
            <a:avLst>
              <a:gd name="adj1" fmla="val 17614"/>
              <a:gd name="adj2" fmla="val 25000"/>
              <a:gd name="adj3" fmla="val 25000"/>
              <a:gd name="adj4" fmla="val 43750"/>
              <a:gd name="adj5" fmla="val 6076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DB404B-6F6E-781B-E223-21C74F4CC941}"/>
              </a:ext>
            </a:extLst>
          </p:cNvPr>
          <p:cNvSpPr txBox="1"/>
          <p:nvPr/>
        </p:nvSpPr>
        <p:spPr>
          <a:xfrm>
            <a:off x="10498666" y="2406122"/>
            <a:ext cx="71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×9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Arrow: U-Turn 7">
            <a:extLst>
              <a:ext uri="{FF2B5EF4-FFF2-40B4-BE49-F238E27FC236}">
                <a16:creationId xmlns:a16="http://schemas.microsoft.com/office/drawing/2014/main" id="{1A557BC6-8A74-5956-194E-F2706B533BF2}"/>
              </a:ext>
            </a:extLst>
          </p:cNvPr>
          <p:cNvSpPr/>
          <p:nvPr/>
        </p:nvSpPr>
        <p:spPr>
          <a:xfrm rot="5400000">
            <a:off x="10415380" y="4161164"/>
            <a:ext cx="1384354" cy="1068211"/>
          </a:xfrm>
          <a:prstGeom prst="uturnArrow">
            <a:avLst>
              <a:gd name="adj1" fmla="val 23400"/>
              <a:gd name="adj2" fmla="val 25000"/>
              <a:gd name="adj3" fmla="val 25000"/>
              <a:gd name="adj4" fmla="val 58148"/>
              <a:gd name="adj5" fmla="val 10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09B623-7A0D-A065-3292-0072607A0D60}"/>
              </a:ext>
            </a:extLst>
          </p:cNvPr>
          <p:cNvSpPr txBox="1"/>
          <p:nvPr/>
        </p:nvSpPr>
        <p:spPr>
          <a:xfrm>
            <a:off x="10704673" y="4394789"/>
            <a:ext cx="805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×1.2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84DF3FE-69F6-5A16-6B50-F2018749B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Andrew W. Rose Imperial College London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041959C-C032-5E1D-B347-C1FDC08F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Cost of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287889" cy="4351338"/>
          </a:xfrm>
        </p:spPr>
        <p:txBody>
          <a:bodyPr>
            <a:noAutofit/>
          </a:bodyPr>
          <a:lstStyle/>
          <a:p>
            <a:r>
              <a:rPr lang="en-GB" sz="2400" dirty="0"/>
              <a:t>Moving from FP32 to I8 reduces a MAC from 4.6pJ to 0.23pJ</a:t>
            </a:r>
            <a:endParaRPr lang="en-GB" dirty="0"/>
          </a:p>
          <a:p>
            <a:pPr lvl="1"/>
            <a:r>
              <a:rPr lang="en-GB" sz="2100" dirty="0"/>
              <a:t>20-fold energy saving</a:t>
            </a:r>
          </a:p>
        </p:txBody>
      </p:sp>
      <p:pic>
        <p:nvPicPr>
          <p:cNvPr id="4" name="Picture 3" descr="4.png"/>
          <p:cNvPicPr>
            <a:picLocks noChangeAspect="1"/>
          </p:cNvPicPr>
          <p:nvPr/>
        </p:nvPicPr>
        <p:blipFill rotWithShape="1">
          <a:blip r:embed="rId2"/>
          <a:srcRect r="34844" b="6766"/>
          <a:stretch/>
        </p:blipFill>
        <p:spPr>
          <a:xfrm>
            <a:off x="4240457" y="0"/>
            <a:ext cx="7951543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8E0FD-DB87-9540-0F30-FA9ED8E56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D38D7ED-D2C2-D564-E57B-B592B96D3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24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Cost of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287889" cy="4351338"/>
          </a:xfrm>
        </p:spPr>
        <p:txBody>
          <a:bodyPr>
            <a:noAutofit/>
          </a:bodyPr>
          <a:lstStyle/>
          <a:p>
            <a:r>
              <a:rPr lang="en-GB" sz="2400" dirty="0"/>
              <a:t>Moving from FP32 to I8 reduces a MAC from 4.6pJ to 0.23pJ</a:t>
            </a:r>
            <a:endParaRPr lang="en-GB" dirty="0"/>
          </a:p>
          <a:p>
            <a:pPr lvl="1"/>
            <a:r>
              <a:rPr lang="en-GB" sz="2100" dirty="0"/>
              <a:t>20-fold energy saving</a:t>
            </a:r>
          </a:p>
          <a:p>
            <a:r>
              <a:rPr lang="en-GB" sz="2400" dirty="0"/>
              <a:t>Plus gives you 4-fold energy saving on RAM accesses</a:t>
            </a:r>
          </a:p>
        </p:txBody>
      </p:sp>
      <p:pic>
        <p:nvPicPr>
          <p:cNvPr id="4" name="Picture 3" descr="4.png"/>
          <p:cNvPicPr>
            <a:picLocks noChangeAspect="1"/>
          </p:cNvPicPr>
          <p:nvPr/>
        </p:nvPicPr>
        <p:blipFill rotWithShape="1">
          <a:blip r:embed="rId2"/>
          <a:srcRect r="34844" b="6766"/>
          <a:stretch/>
        </p:blipFill>
        <p:spPr>
          <a:xfrm>
            <a:off x="4240457" y="0"/>
            <a:ext cx="7951543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02269-557E-870C-C92C-0D6CE216B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21358A8-0E74-98CA-89A1-561FBB542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36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Cost of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287889" cy="4351338"/>
          </a:xfrm>
        </p:spPr>
        <p:txBody>
          <a:bodyPr>
            <a:noAutofit/>
          </a:bodyPr>
          <a:lstStyle/>
          <a:p>
            <a:r>
              <a:rPr lang="en-GB" sz="2400" dirty="0"/>
              <a:t>Moving from FP32 to I8 reduces a MAC from 4.6pJ to 0.23pJ</a:t>
            </a:r>
            <a:endParaRPr lang="en-GB" dirty="0"/>
          </a:p>
          <a:p>
            <a:pPr lvl="1"/>
            <a:r>
              <a:rPr lang="en-GB" sz="2100" dirty="0"/>
              <a:t>20-fold energy saving</a:t>
            </a:r>
          </a:p>
          <a:p>
            <a:r>
              <a:rPr lang="en-GB" sz="2400" dirty="0"/>
              <a:t>Plus gives you 4-fold energy saving on RAM accesses</a:t>
            </a:r>
          </a:p>
          <a:p>
            <a:r>
              <a:rPr lang="en-GB" sz="2400" dirty="0"/>
              <a:t>Plus you can store 4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 as many in your local cache</a:t>
            </a:r>
            <a:endParaRPr lang="en-GB" sz="2400" dirty="0"/>
          </a:p>
        </p:txBody>
      </p:sp>
      <p:pic>
        <p:nvPicPr>
          <p:cNvPr id="4" name="Picture 3" descr="4.png"/>
          <p:cNvPicPr>
            <a:picLocks noChangeAspect="1"/>
          </p:cNvPicPr>
          <p:nvPr/>
        </p:nvPicPr>
        <p:blipFill rotWithShape="1">
          <a:blip r:embed="rId2"/>
          <a:srcRect r="34844" b="6766"/>
          <a:stretch/>
        </p:blipFill>
        <p:spPr>
          <a:xfrm>
            <a:off x="4240457" y="0"/>
            <a:ext cx="7951543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D84A6-5BF5-66A0-9AA4-42B0E970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CD9608-9176-03FF-CC73-289786D70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89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9E8BC-4F87-95BB-B2EC-8BFF24E5A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Andrew W. Rose Imperial College London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46BFD8-660F-4BBC-0CD7-9D0FD0650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Fixed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50DB3-E0CF-01B0-8F4D-D57E42107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53553" cy="4351338"/>
          </a:xfrm>
        </p:spPr>
        <p:txBody>
          <a:bodyPr>
            <a:normAutofit/>
          </a:bodyPr>
          <a:lstStyle/>
          <a:p>
            <a:r>
              <a:rPr lang="en-GB" sz="2400" dirty="0"/>
              <a:t>But nothing comes for free…</a:t>
            </a:r>
          </a:p>
          <a:p>
            <a:r>
              <a:rPr lang="en-GB" sz="2400" dirty="0"/>
              <a:t>Accumulation means that the output is bigger than the input</a:t>
            </a:r>
          </a:p>
          <a:p>
            <a:pPr lvl="1"/>
            <a:r>
              <a:rPr lang="en-GB" sz="2000" dirty="0"/>
              <a:t>And 1.6 trillion parameters means a lot of accumulations</a:t>
            </a:r>
          </a:p>
          <a:p>
            <a:r>
              <a:rPr lang="en-GB" sz="2400" dirty="0"/>
              <a:t>We are free to have a different number of fractional bits in each layer</a:t>
            </a:r>
          </a:p>
          <a:p>
            <a:r>
              <a:rPr lang="en-GB" sz="2400" dirty="0"/>
              <a:t>In hardware, we can choose our number of bits (somewhat) arbitrarily </a:t>
            </a:r>
          </a:p>
        </p:txBody>
      </p:sp>
      <p:pic>
        <p:nvPicPr>
          <p:cNvPr id="4" name="Picture 3" descr="14.png">
            <a:extLst>
              <a:ext uri="{FF2B5EF4-FFF2-40B4-BE49-F238E27FC236}">
                <a16:creationId xmlns:a16="http://schemas.microsoft.com/office/drawing/2014/main" id="{14EFEEB8-6736-82F7-0A88-51B9864F24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48" t="27463" r="4944" b="8517"/>
          <a:stretch/>
        </p:blipFill>
        <p:spPr>
          <a:xfrm>
            <a:off x="6096000" y="1487489"/>
            <a:ext cx="6096000" cy="1487311"/>
          </a:xfrm>
          <a:prstGeom prst="rect">
            <a:avLst/>
          </a:prstGeom>
        </p:spPr>
      </p:pic>
      <p:pic>
        <p:nvPicPr>
          <p:cNvPr id="3074" name="Picture 2" descr="The Future of Large Language Models (LLMs): Strategy, Opportunities and  Challenges">
            <a:extLst>
              <a:ext uri="{FF2B5EF4-FFF2-40B4-BE49-F238E27FC236}">
                <a16:creationId xmlns:a16="http://schemas.microsoft.com/office/drawing/2014/main" id="{AB308FE1-07A2-3DD0-A700-C6B3D45E6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36497"/>
            <a:ext cx="60960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C5F85-0C3D-44C8-461E-25283E4AF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16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</a:t>
            </a:r>
            <a:r>
              <a:rPr dirty="0"/>
              <a:t>o </a:t>
            </a:r>
            <a:r>
              <a:rPr lang="en-GB" dirty="0"/>
              <a:t>quantization options</a:t>
            </a:r>
            <a:endParaRPr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FA1BFF-08DE-F478-E9CE-288E53A5D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6909" y="1511823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GB" sz="2400" dirty="0"/>
              <a:t>Map |max| to 127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32CA15-4529-5345-410A-5B83E80F8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6909" y="5129844"/>
            <a:ext cx="5157787" cy="1012826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Significant accuracy loss in general</a:t>
            </a:r>
          </a:p>
        </p:txBody>
      </p:sp>
      <p:pic>
        <p:nvPicPr>
          <p:cNvPr id="4" name="Picture 3" descr="21.png"/>
          <p:cNvPicPr>
            <a:picLocks noChangeAspect="1"/>
          </p:cNvPicPr>
          <p:nvPr/>
        </p:nvPicPr>
        <p:blipFill rotWithShape="1">
          <a:blip r:embed="rId2"/>
          <a:srcRect l="765" t="11337" r="62335" b="47673"/>
          <a:stretch/>
        </p:blipFill>
        <p:spPr>
          <a:xfrm>
            <a:off x="601017" y="2356363"/>
            <a:ext cx="5428620" cy="271165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401A96D1-0223-338E-DC42-771EF0F51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FBB5C49B-8E11-112C-DE08-82D4E1567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</a:t>
            </a:r>
            <a:r>
              <a:rPr dirty="0"/>
              <a:t>o </a:t>
            </a:r>
            <a:r>
              <a:rPr lang="en-GB" dirty="0"/>
              <a:t>quantization options</a:t>
            </a:r>
            <a:endParaRPr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FA1BFF-08DE-F478-E9CE-288E53A5D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6909" y="1511823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GB" sz="2400" dirty="0"/>
              <a:t>Map |max| to 127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32CA15-4529-5345-410A-5B83E80F8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6909" y="5129844"/>
            <a:ext cx="5157787" cy="1012826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Significant accuracy loss in general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6A94F09-7835-6AFA-4815-B491D17C0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5081" y="1511823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GB" sz="2400" dirty="0"/>
              <a:t>Saturate above |threshold| to 127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BF8EE46-1D8C-BFCA-7E55-C87F10D12A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5081" y="5129844"/>
            <a:ext cx="5183188" cy="146103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Weights: no accuracy improvement</a:t>
            </a:r>
          </a:p>
          <a:p>
            <a:pPr algn="ctr"/>
            <a:r>
              <a:rPr lang="en-GB" dirty="0"/>
              <a:t>Activations: improved accuracy</a:t>
            </a:r>
          </a:p>
          <a:p>
            <a:pPr algn="ctr"/>
            <a:r>
              <a:rPr lang="en-GB" dirty="0"/>
              <a:t>How do you choose |threshold|?</a:t>
            </a:r>
          </a:p>
        </p:txBody>
      </p:sp>
      <p:pic>
        <p:nvPicPr>
          <p:cNvPr id="4" name="Picture 3" descr="21.png"/>
          <p:cNvPicPr>
            <a:picLocks noChangeAspect="1"/>
          </p:cNvPicPr>
          <p:nvPr/>
        </p:nvPicPr>
        <p:blipFill rotWithShape="1">
          <a:blip r:embed="rId2"/>
          <a:srcRect l="765" t="11337" r="62335" b="47673"/>
          <a:stretch/>
        </p:blipFill>
        <p:spPr>
          <a:xfrm>
            <a:off x="601017" y="2356363"/>
            <a:ext cx="5428620" cy="271165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12" name="Picture 11" descr="21.png">
            <a:extLst>
              <a:ext uri="{FF2B5EF4-FFF2-40B4-BE49-F238E27FC236}">
                <a16:creationId xmlns:a16="http://schemas.microsoft.com/office/drawing/2014/main" id="{2E46D9F0-F2C9-F2F4-C8A1-FE8C787456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16" t="11337" r="20684" b="47673"/>
          <a:stretch/>
        </p:blipFill>
        <p:spPr>
          <a:xfrm>
            <a:off x="6162364" y="2356363"/>
            <a:ext cx="5428622" cy="271165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EAB36B-1C14-DB9E-30A4-507FDE02B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C7DAA-1262-C8EE-E87E-62B52C7F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11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you choose |threshold|?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Averaging: using a (weighted) average of min/max values of samples in the batch instead of the global min/max</a:t>
            </a:r>
          </a:p>
          <a:p>
            <a:r>
              <a:rPr lang="en-GB" sz="2400" dirty="0"/>
              <a:t>Mean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±</a:t>
            </a:r>
            <a:r>
              <a:rPr lang="en-GB" sz="2400" dirty="0"/>
              <a:t> N</a:t>
            </a:r>
            <a:r>
              <a:rPr lang="el-GR" sz="2400" dirty="0"/>
              <a:t>σ</a:t>
            </a:r>
            <a:r>
              <a:rPr lang="en-GB" sz="2400" dirty="0"/>
              <a:t>: Take N standard deviation from the mean</a:t>
            </a:r>
            <a:br>
              <a:rPr lang="en-GB" sz="2400" dirty="0"/>
            </a:br>
            <a:endParaRPr sz="2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38B2DA-8CC8-233C-10E6-F84C290CB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899CA-F280-249C-A69D-BD55AEF29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02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you choose |threshold|?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Averaging: using a (weighted) average of min/max values of samples in the batch instead of the global min/max</a:t>
            </a:r>
          </a:p>
          <a:p>
            <a:r>
              <a:rPr lang="en-GB" sz="2400" dirty="0"/>
              <a:t>Mean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±</a:t>
            </a:r>
            <a:r>
              <a:rPr lang="en-GB" sz="2400" dirty="0"/>
              <a:t> N</a:t>
            </a:r>
            <a:r>
              <a:rPr lang="el-GR" sz="2400" dirty="0"/>
              <a:t>σ</a:t>
            </a:r>
            <a:r>
              <a:rPr lang="en-GB" sz="2400" dirty="0"/>
              <a:t>: Take N standard deviation from the mean</a:t>
            </a:r>
          </a:p>
          <a:p>
            <a:r>
              <a:rPr lang="en-GB" sz="2400" dirty="0"/>
              <a:t>But why bother?</a:t>
            </a:r>
            <a:br>
              <a:rPr lang="en-GB" sz="2400" dirty="0"/>
            </a:br>
            <a:endParaRPr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782017-635A-100D-0C83-42666D506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6EB189-850E-1A48-7E9A-708F6D31C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21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Scientific Notation (in Decimal)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85821"/>
            <a:ext cx="10515600" cy="2491141"/>
          </a:xfrm>
        </p:spPr>
        <p:txBody>
          <a:bodyPr>
            <a:normAutofit/>
          </a:bodyPr>
          <a:lstStyle/>
          <a:p>
            <a:r>
              <a:rPr lang="en-GB" sz="2400" dirty="0"/>
              <a:t>Normalized form has exactly one, non-zero digit to left of decimal point</a:t>
            </a:r>
          </a:p>
          <a:p>
            <a:endParaRPr lang="en-GB" sz="2400" dirty="0"/>
          </a:p>
          <a:p>
            <a:r>
              <a:rPr lang="en-GB" sz="2400" dirty="0"/>
              <a:t>1/1,000,000,000 = 1.0 x 10</a:t>
            </a:r>
            <a:r>
              <a:rPr lang="en-GB" sz="2400" baseline="30000" dirty="0"/>
              <a:t>-9</a:t>
            </a:r>
            <a:r>
              <a:rPr lang="en-GB" sz="2400" dirty="0"/>
              <a:t> = 0.1 x 10</a:t>
            </a:r>
            <a:r>
              <a:rPr lang="en-GB" sz="2400" baseline="30000" dirty="0"/>
              <a:t>-8</a:t>
            </a:r>
            <a:r>
              <a:rPr lang="en-GB" sz="2400" dirty="0"/>
              <a:t> = 10.0 x 10</a:t>
            </a:r>
            <a:r>
              <a:rPr lang="en-GB" sz="2400" baseline="30000" dirty="0"/>
              <a:t>-10 </a:t>
            </a:r>
            <a:r>
              <a:rPr lang="en-GB" sz="2400" dirty="0"/>
              <a:t>= …</a:t>
            </a:r>
          </a:p>
          <a:p>
            <a:pPr marL="0" indent="0">
              <a:buNone/>
            </a:pPr>
            <a:br>
              <a:rPr lang="en-GB" sz="2400" dirty="0"/>
            </a:br>
            <a:endParaRPr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2A1FAB-D700-DDBB-BE4D-1DB8DED0BF62}"/>
              </a:ext>
            </a:extLst>
          </p:cNvPr>
          <p:cNvSpPr txBox="1"/>
          <p:nvPr/>
        </p:nvSpPr>
        <p:spPr>
          <a:xfrm>
            <a:off x="3451578" y="2110627"/>
            <a:ext cx="5288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3.14</a:t>
            </a:r>
            <a:r>
              <a:rPr lang="en-GB" sz="3600" baseline="-25000" dirty="0"/>
              <a:t>ten</a:t>
            </a:r>
            <a:r>
              <a:rPr lang="en-GB" sz="3600" dirty="0"/>
              <a:t>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GB" sz="3600" dirty="0"/>
              <a:t> 10</a:t>
            </a:r>
            <a:r>
              <a:rPr lang="en-GB" sz="3600" baseline="30000" dirty="0"/>
              <a:t>3210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1C892-F878-944F-462E-0F06BB22A066}"/>
              </a:ext>
            </a:extLst>
          </p:cNvPr>
          <p:cNvSpPr txBox="1"/>
          <p:nvPr/>
        </p:nvSpPr>
        <p:spPr>
          <a:xfrm>
            <a:off x="7989711" y="1696039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Exponent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30A68-767D-5E17-1695-3ECDA69A323F}"/>
              </a:ext>
            </a:extLst>
          </p:cNvPr>
          <p:cNvSpPr txBox="1"/>
          <p:nvPr/>
        </p:nvSpPr>
        <p:spPr>
          <a:xfrm>
            <a:off x="3084690" y="1690690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Mantissa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E4E3E7-3B8D-5667-C942-A93EB6D75E91}"/>
              </a:ext>
            </a:extLst>
          </p:cNvPr>
          <p:cNvSpPr txBox="1"/>
          <p:nvPr/>
        </p:nvSpPr>
        <p:spPr>
          <a:xfrm>
            <a:off x="3084690" y="2853244"/>
            <a:ext cx="1504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Decimal point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B939B8-5680-816D-B041-344001108629}"/>
              </a:ext>
            </a:extLst>
          </p:cNvPr>
          <p:cNvSpPr txBox="1"/>
          <p:nvPr/>
        </p:nvSpPr>
        <p:spPr>
          <a:xfrm>
            <a:off x="7704667" y="2851942"/>
            <a:ext cx="1402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Radix (Base)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756CC7AC-552D-E5D2-2637-9CCA5900F72E}"/>
              </a:ext>
            </a:extLst>
          </p:cNvPr>
          <p:cNvCxnSpPr>
            <a:stCxn id="9" idx="3"/>
          </p:cNvCxnSpPr>
          <p:nvPr/>
        </p:nvCxnSpPr>
        <p:spPr>
          <a:xfrm flipV="1">
            <a:off x="4588934" y="2709330"/>
            <a:ext cx="445910" cy="328580"/>
          </a:xfrm>
          <a:prstGeom prst="bentConnector3">
            <a:avLst>
              <a:gd name="adj1" fmla="val 99367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>
            <a:extLst>
              <a:ext uri="{FF2B5EF4-FFF2-40B4-BE49-F238E27FC236}">
                <a16:creationId xmlns:a16="http://schemas.microsoft.com/office/drawing/2014/main" id="{A26E9C71-F542-6F7F-9B24-4424DB93EC03}"/>
              </a:ext>
            </a:extLst>
          </p:cNvPr>
          <p:cNvSpPr/>
          <p:nvPr/>
        </p:nvSpPr>
        <p:spPr>
          <a:xfrm rot="16200000">
            <a:off x="5051777" y="1750862"/>
            <a:ext cx="191911" cy="849605"/>
          </a:xfrm>
          <a:prstGeom prst="rightBrac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E745045D-9ED3-0160-4FC4-A1801BD83149}"/>
              </a:ext>
            </a:extLst>
          </p:cNvPr>
          <p:cNvCxnSpPr>
            <a:cxnSpLocks/>
            <a:stCxn id="8" idx="3"/>
            <a:endCxn id="14" idx="1"/>
          </p:cNvCxnSpPr>
          <p:nvPr/>
        </p:nvCxnSpPr>
        <p:spPr>
          <a:xfrm>
            <a:off x="4202290" y="1875356"/>
            <a:ext cx="945443" cy="204353"/>
          </a:xfrm>
          <a:prstGeom prst="bentConnector4">
            <a:avLst>
              <a:gd name="adj1" fmla="val 70596"/>
              <a:gd name="adj2" fmla="val 46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Brace 21">
            <a:extLst>
              <a:ext uri="{FF2B5EF4-FFF2-40B4-BE49-F238E27FC236}">
                <a16:creationId xmlns:a16="http://schemas.microsoft.com/office/drawing/2014/main" id="{1CEE76FD-D8D0-85E5-E294-56C2F5CD5278}"/>
              </a:ext>
            </a:extLst>
          </p:cNvPr>
          <p:cNvSpPr/>
          <p:nvPr/>
        </p:nvSpPr>
        <p:spPr>
          <a:xfrm rot="16200000">
            <a:off x="7038595" y="1846844"/>
            <a:ext cx="191911" cy="657639"/>
          </a:xfrm>
          <a:prstGeom prst="rightBrac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7BC90387-09E7-2B2F-8968-913DD7AF5513}"/>
              </a:ext>
            </a:extLst>
          </p:cNvPr>
          <p:cNvCxnSpPr>
            <a:cxnSpLocks/>
            <a:stCxn id="7" idx="1"/>
            <a:endCxn id="22" idx="1"/>
          </p:cNvCxnSpPr>
          <p:nvPr/>
        </p:nvCxnSpPr>
        <p:spPr>
          <a:xfrm rot="10800000" flipV="1">
            <a:off x="7134551" y="1880704"/>
            <a:ext cx="855160" cy="199003"/>
          </a:xfrm>
          <a:prstGeom prst="bentConnector4">
            <a:avLst>
              <a:gd name="adj1" fmla="val 44390"/>
              <a:gd name="adj2" fmla="val -321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40716032-9004-6D81-3765-EC8512DDED0A}"/>
              </a:ext>
            </a:extLst>
          </p:cNvPr>
          <p:cNvCxnSpPr>
            <a:cxnSpLocks/>
            <a:stCxn id="10" idx="1"/>
          </p:cNvCxnSpPr>
          <p:nvPr/>
        </p:nvCxnSpPr>
        <p:spPr>
          <a:xfrm rot="10800000">
            <a:off x="6619467" y="2666998"/>
            <a:ext cx="1085200" cy="369610"/>
          </a:xfrm>
          <a:prstGeom prst="bentConnector3">
            <a:avLst>
              <a:gd name="adj1" fmla="val 100323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B3B4B137-0DBB-B501-277B-34E87E4BFC4E}"/>
              </a:ext>
            </a:extLst>
          </p:cNvPr>
          <p:cNvCxnSpPr>
            <a:cxnSpLocks/>
            <a:stCxn id="10" idx="1"/>
          </p:cNvCxnSpPr>
          <p:nvPr/>
        </p:nvCxnSpPr>
        <p:spPr>
          <a:xfrm rot="10800000">
            <a:off x="5748867" y="2756958"/>
            <a:ext cx="1955800" cy="279650"/>
          </a:xfrm>
          <a:prstGeom prst="bentConnector3">
            <a:avLst>
              <a:gd name="adj1" fmla="val 100000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23E4E96-0B2B-0209-4F6D-2CB3352521C1}"/>
              </a:ext>
            </a:extLst>
          </p:cNvPr>
          <p:cNvSpPr txBox="1"/>
          <p:nvPr/>
        </p:nvSpPr>
        <p:spPr>
          <a:xfrm>
            <a:off x="6633520" y="2302537"/>
            <a:ext cx="111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ten</a:t>
            </a:r>
          </a:p>
        </p:txBody>
      </p:sp>
      <p:sp>
        <p:nvSpPr>
          <p:cNvPr id="39" name="Footer Placeholder 38">
            <a:extLst>
              <a:ext uri="{FF2B5EF4-FFF2-40B4-BE49-F238E27FC236}">
                <a16:creationId xmlns:a16="http://schemas.microsoft.com/office/drawing/2014/main" id="{90572754-AAA0-9279-DDF3-102A70FBA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E1A05E99-AFE3-5B4D-675F-34246F34F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5B238D-F08C-F1BB-71B5-4B65FA9795A5}"/>
              </a:ext>
            </a:extLst>
          </p:cNvPr>
          <p:cNvSpPr/>
          <p:nvPr/>
        </p:nvSpPr>
        <p:spPr>
          <a:xfrm>
            <a:off x="7753082" y="2"/>
            <a:ext cx="4438918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Quantization-Aware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6973995" cy="4351338"/>
          </a:xfrm>
        </p:spPr>
        <p:txBody>
          <a:bodyPr>
            <a:normAutofit/>
          </a:bodyPr>
          <a:lstStyle/>
          <a:p>
            <a:r>
              <a:rPr lang="en-GB" sz="2400" dirty="0"/>
              <a:t>The whole point of a neural network is that training makes it adapt to make the most of it's situation</a:t>
            </a:r>
          </a:p>
          <a:p>
            <a:r>
              <a:rPr lang="en-GB" sz="2400" dirty="0"/>
              <a:t>Make the training aware that the inference is going to be quantized</a:t>
            </a:r>
          </a:p>
          <a:p>
            <a:pPr lvl="1"/>
            <a:r>
              <a:rPr lang="en-GB" sz="2100" dirty="0"/>
              <a:t>“Simulate” quantization effects in the forward pass</a:t>
            </a:r>
          </a:p>
          <a:p>
            <a:pPr lvl="1"/>
            <a:r>
              <a:rPr lang="en-GB" sz="2100" dirty="0"/>
              <a:t>Weights and biases are updated in floating point during backpropagation so that they can be nudged by small amounts</a:t>
            </a:r>
          </a:p>
          <a:p>
            <a:pPr lvl="1"/>
            <a:r>
              <a:rPr lang="en-GB" sz="2100" dirty="0"/>
              <a:t>Typically performs better than post-training quantization</a:t>
            </a:r>
            <a:br>
              <a:rPr lang="en-GB" sz="2100" dirty="0"/>
            </a:br>
            <a:endParaRPr sz="2100" dirty="0"/>
          </a:p>
        </p:txBody>
      </p:sp>
      <p:pic>
        <p:nvPicPr>
          <p:cNvPr id="4" name="Picture 3" descr="23.png"/>
          <p:cNvPicPr>
            <a:picLocks noChangeAspect="1"/>
          </p:cNvPicPr>
          <p:nvPr/>
        </p:nvPicPr>
        <p:blipFill rotWithShape="1">
          <a:blip r:embed="rId3"/>
          <a:srcRect l="49073" t="33034" r="8110"/>
          <a:stretch/>
        </p:blipFill>
        <p:spPr>
          <a:xfrm>
            <a:off x="7753082" y="3429001"/>
            <a:ext cx="4438918" cy="3428999"/>
          </a:xfrm>
          <a:prstGeom prst="rect">
            <a:avLst/>
          </a:prstGeom>
        </p:spPr>
      </p:pic>
      <p:pic>
        <p:nvPicPr>
          <p:cNvPr id="6" name="Picture 5" descr="23.png">
            <a:extLst>
              <a:ext uri="{FF2B5EF4-FFF2-40B4-BE49-F238E27FC236}">
                <a16:creationId xmlns:a16="http://schemas.microsoft.com/office/drawing/2014/main" id="{0A2E5A20-143F-1D22-47E0-0C36AB7D52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08" t="33034" r="50927"/>
          <a:stretch/>
        </p:blipFill>
        <p:spPr>
          <a:xfrm>
            <a:off x="7812195" y="2"/>
            <a:ext cx="3251744" cy="3428999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B50F55A-AC0C-520B-C677-322106B7D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0DE66CB-32B0-3A93-6CDA-F0BCA529A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Impact on Accuracy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28882" cy="486133"/>
          </a:xfrm>
        </p:spPr>
        <p:txBody>
          <a:bodyPr>
            <a:normAutofit/>
          </a:bodyPr>
          <a:lstStyle/>
          <a:p>
            <a:r>
              <a:rPr lang="en-GB" sz="2400" dirty="0" err="1"/>
              <a:t>Gysel</a:t>
            </a:r>
            <a:r>
              <a:rPr lang="en-GB" sz="2400" dirty="0"/>
              <a:t> et al., Ristretto, ICLR 2016</a:t>
            </a:r>
            <a:endParaRPr sz="24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EBB5E2D-3E19-832E-F082-0B7021E059D2}"/>
              </a:ext>
            </a:extLst>
          </p:cNvPr>
          <p:cNvGrpSpPr/>
          <p:nvPr/>
        </p:nvGrpSpPr>
        <p:grpSpPr>
          <a:xfrm>
            <a:off x="-2147" y="2406718"/>
            <a:ext cx="12194148" cy="3108110"/>
            <a:chOff x="-2147" y="2406718"/>
            <a:chExt cx="12194148" cy="3108110"/>
          </a:xfrm>
        </p:grpSpPr>
        <p:pic>
          <p:nvPicPr>
            <p:cNvPr id="6" name="Picture 5" descr="9.png">
              <a:extLst>
                <a:ext uri="{FF2B5EF4-FFF2-40B4-BE49-F238E27FC236}">
                  <a16:creationId xmlns:a16="http://schemas.microsoft.com/office/drawing/2014/main" id="{636F1EE4-4FF8-A20C-5FB3-946F681A6D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42" t="53453" r="2247" b="8693"/>
            <a:stretch/>
          </p:blipFill>
          <p:spPr>
            <a:xfrm>
              <a:off x="-2147" y="2406718"/>
              <a:ext cx="12194148" cy="3108110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63AA7A8-DC07-D5C3-3E53-2B50605F7F4C}"/>
                </a:ext>
              </a:extLst>
            </p:cNvPr>
            <p:cNvGrpSpPr/>
            <p:nvPr/>
          </p:nvGrpSpPr>
          <p:grpSpPr>
            <a:xfrm>
              <a:off x="11353799" y="2406959"/>
              <a:ext cx="535590" cy="929966"/>
              <a:chOff x="11353799" y="2406959"/>
              <a:chExt cx="535590" cy="92996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52B19D8-897E-602B-5E46-ED491354D627}"/>
                  </a:ext>
                </a:extLst>
              </p:cNvPr>
              <p:cNvSpPr/>
              <p:nvPr/>
            </p:nvSpPr>
            <p:spPr>
              <a:xfrm>
                <a:off x="11627368" y="2406959"/>
                <a:ext cx="262021" cy="35966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E722FE4-C48F-210D-C288-FB88753008D7}"/>
                  </a:ext>
                </a:extLst>
              </p:cNvPr>
              <p:cNvSpPr/>
              <p:nvPr/>
            </p:nvSpPr>
            <p:spPr>
              <a:xfrm>
                <a:off x="11353799" y="2766622"/>
                <a:ext cx="535589" cy="44118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E759613-62ED-FAAD-81EE-0AE4E5B7F285}"/>
                  </a:ext>
                </a:extLst>
              </p:cNvPr>
              <p:cNvSpPr/>
              <p:nvPr/>
            </p:nvSpPr>
            <p:spPr>
              <a:xfrm>
                <a:off x="11353799" y="3228054"/>
                <a:ext cx="535590" cy="10887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03B8EBB-C538-D9F0-FE26-DBBBBF66DCD1}"/>
              </a:ext>
            </a:extLst>
          </p:cNvPr>
          <p:cNvSpPr txBox="1"/>
          <p:nvPr/>
        </p:nvSpPr>
        <p:spPr>
          <a:xfrm>
            <a:off x="9736230" y="6046148"/>
            <a:ext cx="1442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4"/>
                </a:solidFill>
              </a:rPr>
              <a:t>Fine-tuned for integer</a:t>
            </a:r>
          </a:p>
        </p:txBody>
      </p:sp>
      <p:cxnSp>
        <p:nvCxnSpPr>
          <p:cNvPr id="11" name="Connector: Elbow 12">
            <a:extLst>
              <a:ext uri="{FF2B5EF4-FFF2-40B4-BE49-F238E27FC236}">
                <a16:creationId xmlns:a16="http://schemas.microsoft.com/office/drawing/2014/main" id="{59898126-AEF6-A6B9-9F73-7DF904F2A472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10457526" y="5684231"/>
            <a:ext cx="6" cy="361917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B075BFE-BFC5-26D1-839C-F7F58E35E85A}"/>
              </a:ext>
            </a:extLst>
          </p:cNvPr>
          <p:cNvSpPr txBox="1"/>
          <p:nvPr/>
        </p:nvSpPr>
        <p:spPr>
          <a:xfrm>
            <a:off x="11000512" y="6046148"/>
            <a:ext cx="1253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4"/>
                </a:solidFill>
              </a:rPr>
              <a:t>Without</a:t>
            </a:r>
            <a:br>
              <a:rPr lang="en-GB" dirty="0">
                <a:solidFill>
                  <a:schemeClr val="accent4"/>
                </a:solidFill>
              </a:rPr>
            </a:br>
            <a:r>
              <a:rPr lang="en-GB" dirty="0">
                <a:solidFill>
                  <a:schemeClr val="accent4"/>
                </a:solidFill>
              </a:rPr>
              <a:t>fine-tuning</a:t>
            </a:r>
          </a:p>
        </p:txBody>
      </p:sp>
      <p:cxnSp>
        <p:nvCxnSpPr>
          <p:cNvPr id="16" name="Connector: Elbow 12">
            <a:extLst>
              <a:ext uri="{FF2B5EF4-FFF2-40B4-BE49-F238E27FC236}">
                <a16:creationId xmlns:a16="http://schemas.microsoft.com/office/drawing/2014/main" id="{220950B0-6E39-EEE8-1D15-41EDEA520416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11627362" y="5684231"/>
            <a:ext cx="6" cy="361917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98802B60-D386-5572-9B40-C5B688544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 even smaller… Ternary nets</a:t>
            </a:r>
            <a:endParaRPr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5BB5CC-C94A-53D1-4B21-00F4886AE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Ternary Weight Nets (TWN)</a:t>
            </a:r>
          </a:p>
          <a:p>
            <a:pPr lvl="1"/>
            <a:r>
              <a:rPr lang="en-GB" sz="2100" dirty="0"/>
              <a:t>Weights {-w, 0, w}, except first and last layers are 32-bit float</a:t>
            </a:r>
          </a:p>
          <a:p>
            <a:pPr lvl="1"/>
            <a:r>
              <a:rPr lang="en-GB" sz="2100" dirty="0"/>
              <a:t>Activations: 32-bit float</a:t>
            </a:r>
          </a:p>
          <a:p>
            <a:pPr lvl="1"/>
            <a:r>
              <a:rPr lang="en-GB" sz="2100" dirty="0">
                <a:solidFill>
                  <a:srgbClr val="FF0000"/>
                </a:solidFill>
              </a:rPr>
              <a:t>Accuracy loss: 3.7% on </a:t>
            </a:r>
            <a:r>
              <a:rPr lang="en-GB" sz="2100" dirty="0" err="1">
                <a:solidFill>
                  <a:srgbClr val="FF0000"/>
                </a:solidFill>
              </a:rPr>
              <a:t>AlexNet</a:t>
            </a:r>
            <a:endParaRPr lang="en-GB" sz="2100" dirty="0">
              <a:solidFill>
                <a:srgbClr val="FF0000"/>
              </a:solidFill>
            </a:endParaRPr>
          </a:p>
          <a:p>
            <a:pPr lvl="1"/>
            <a:r>
              <a:rPr lang="en-GB" sz="2000" dirty="0"/>
              <a:t>[Li et al., </a:t>
            </a:r>
            <a:r>
              <a:rPr lang="en-GB" sz="2000" dirty="0" err="1"/>
              <a:t>arXiv</a:t>
            </a:r>
            <a:r>
              <a:rPr lang="en-GB" sz="2000" dirty="0"/>
              <a:t> 2016]</a:t>
            </a:r>
            <a:endParaRPr lang="en-GB" sz="2100" dirty="0"/>
          </a:p>
          <a:p>
            <a:r>
              <a:rPr lang="en-GB" sz="2400" dirty="0"/>
              <a:t>Trained Ternary Quantization (TTQ)</a:t>
            </a:r>
          </a:p>
          <a:p>
            <a:pPr lvl="1"/>
            <a:r>
              <a:rPr lang="en-GB" sz="2100" dirty="0"/>
              <a:t>Weights {-w1, 0, w2}, except first and last layers are 32-bit float</a:t>
            </a:r>
          </a:p>
          <a:p>
            <a:pPr lvl="1"/>
            <a:r>
              <a:rPr lang="en-GB" sz="2100" dirty="0"/>
              <a:t>Activations: 32-bit float</a:t>
            </a:r>
          </a:p>
          <a:p>
            <a:pPr lvl="1"/>
            <a:r>
              <a:rPr lang="en-GB" sz="2100" dirty="0">
                <a:solidFill>
                  <a:srgbClr val="FF0000"/>
                </a:solidFill>
              </a:rPr>
              <a:t>Accuracy loss: 0.6% on </a:t>
            </a:r>
            <a:r>
              <a:rPr lang="en-GB" sz="2100" dirty="0" err="1">
                <a:solidFill>
                  <a:srgbClr val="FF0000"/>
                </a:solidFill>
              </a:rPr>
              <a:t>AlexNet</a:t>
            </a:r>
            <a:endParaRPr lang="en-GB" sz="2100" dirty="0">
              <a:solidFill>
                <a:srgbClr val="FF0000"/>
              </a:solidFill>
            </a:endParaRPr>
          </a:p>
          <a:p>
            <a:pPr lvl="1"/>
            <a:r>
              <a:rPr lang="en-GB" sz="2000" dirty="0"/>
              <a:t>[Zhu et al., ICLR 2017]</a:t>
            </a:r>
            <a:br>
              <a:rPr lang="en-GB" sz="2100" dirty="0"/>
            </a:br>
            <a:endParaRPr lang="en-GB" sz="15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BA011F-ED65-0448-A701-DB17505E2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D113070-769E-0E8D-288B-BEB31F907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73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 smaller still… Binary nets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Binary Connect (BC)</a:t>
            </a:r>
          </a:p>
          <a:p>
            <a:pPr lvl="1"/>
            <a:r>
              <a:rPr lang="en-GB" sz="2000" dirty="0"/>
              <a:t>Weights {-1,1}, Activations 32-bit float</a:t>
            </a:r>
          </a:p>
          <a:p>
            <a:pPr lvl="1"/>
            <a:r>
              <a:rPr lang="en-GB" sz="2000" dirty="0"/>
              <a:t>MAC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GB" sz="2000" dirty="0"/>
              <a:t> addition/subtraction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Accuracy loss: 19% on </a:t>
            </a:r>
            <a:r>
              <a:rPr lang="en-GB" sz="2000" dirty="0" err="1">
                <a:solidFill>
                  <a:srgbClr val="FF0000"/>
                </a:solidFill>
              </a:rPr>
              <a:t>AlexNet</a:t>
            </a:r>
            <a:endParaRPr lang="en-GB" sz="2000" dirty="0">
              <a:solidFill>
                <a:srgbClr val="FF0000"/>
              </a:solidFill>
            </a:endParaRPr>
          </a:p>
          <a:p>
            <a:pPr lvl="1"/>
            <a:r>
              <a:rPr lang="en-GB" sz="2000" dirty="0"/>
              <a:t>[</a:t>
            </a:r>
            <a:r>
              <a:rPr lang="en-GB" sz="2000" dirty="0" err="1"/>
              <a:t>Courbariaux</a:t>
            </a:r>
            <a:r>
              <a:rPr lang="en-GB" sz="2000" dirty="0"/>
              <a:t>, </a:t>
            </a:r>
            <a:r>
              <a:rPr lang="en-GB" sz="2000" dirty="0" err="1"/>
              <a:t>NeurIPS</a:t>
            </a:r>
            <a:r>
              <a:rPr lang="en-GB" sz="2000" dirty="0"/>
              <a:t> 2015]</a:t>
            </a:r>
          </a:p>
          <a:p>
            <a:r>
              <a:rPr lang="en-GB" sz="2400" dirty="0"/>
              <a:t>Binarized Neural Networks (BNN)</a:t>
            </a:r>
          </a:p>
          <a:p>
            <a:pPr lvl="1"/>
            <a:r>
              <a:rPr lang="en-GB" sz="2000" dirty="0"/>
              <a:t>Weights {-1,1}, Activations {-1,1}</a:t>
            </a:r>
          </a:p>
          <a:p>
            <a:pPr lvl="1"/>
            <a:r>
              <a:rPr lang="en-GB" sz="2000" dirty="0"/>
              <a:t>MAC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GB" sz="2000" dirty="0"/>
              <a:t> XNOR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Accuracy loss: 29.8% on </a:t>
            </a:r>
            <a:r>
              <a:rPr lang="en-GB" sz="2000" dirty="0" err="1">
                <a:solidFill>
                  <a:srgbClr val="FF0000"/>
                </a:solidFill>
              </a:rPr>
              <a:t>AlexNet</a:t>
            </a:r>
            <a:endParaRPr lang="en-GB" sz="2000" dirty="0">
              <a:solidFill>
                <a:srgbClr val="FF0000"/>
              </a:solidFill>
            </a:endParaRPr>
          </a:p>
          <a:p>
            <a:pPr lvl="1"/>
            <a:r>
              <a:rPr lang="en-GB" sz="2000" dirty="0"/>
              <a:t>[</a:t>
            </a:r>
            <a:r>
              <a:rPr lang="en-GB" sz="2000" dirty="0" err="1"/>
              <a:t>Courbariaux</a:t>
            </a:r>
            <a:r>
              <a:rPr lang="en-GB" sz="2000" dirty="0"/>
              <a:t>, </a:t>
            </a:r>
            <a:r>
              <a:rPr lang="en-GB" sz="2000" dirty="0" err="1"/>
              <a:t>arXiv</a:t>
            </a:r>
            <a:r>
              <a:rPr lang="en-GB" sz="2000" dirty="0"/>
              <a:t> 2016]</a:t>
            </a:r>
            <a:br>
              <a:rPr lang="en-GB" sz="2000" dirty="0"/>
            </a:br>
            <a:endParaRPr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5BB5CC-C94A-53D1-4B21-00F4886AE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18563"/>
            <a:ext cx="5181600" cy="6014434"/>
          </a:xfrm>
        </p:spPr>
        <p:txBody>
          <a:bodyPr>
            <a:noAutofit/>
          </a:bodyPr>
          <a:lstStyle/>
          <a:p>
            <a:r>
              <a:rPr lang="en-GB" sz="2400" dirty="0"/>
              <a:t>Binary Weight Nets (BWN)</a:t>
            </a:r>
          </a:p>
          <a:p>
            <a:pPr lvl="1"/>
            <a:r>
              <a:rPr lang="en-GB" sz="2000" dirty="0"/>
              <a:t>Weights {-</a:t>
            </a:r>
            <a:r>
              <a:rPr lang="el-GR" sz="2000" dirty="0"/>
              <a:t>α, α}</a:t>
            </a:r>
            <a:r>
              <a:rPr lang="en-GB" sz="2000" dirty="0"/>
              <a:t>,</a:t>
            </a:r>
            <a:r>
              <a:rPr lang="el-GR" sz="2000" dirty="0"/>
              <a:t> </a:t>
            </a:r>
            <a:r>
              <a:rPr lang="en-GB" sz="2000" dirty="0"/>
              <a:t>except first and last layers are 32-bit float</a:t>
            </a:r>
          </a:p>
          <a:p>
            <a:pPr lvl="1"/>
            <a:r>
              <a:rPr lang="en-GB" sz="2000" dirty="0"/>
              <a:t>Activations: 32-bit float</a:t>
            </a:r>
          </a:p>
          <a:p>
            <a:pPr lvl="1"/>
            <a:r>
              <a:rPr lang="el-GR" sz="2000" dirty="0"/>
              <a:t>α </a:t>
            </a:r>
            <a:r>
              <a:rPr lang="en-GB" sz="2000" dirty="0"/>
              <a:t>determined by the l1-norm of all weights in a filter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Accuracy loss: 0.8% on </a:t>
            </a:r>
            <a:r>
              <a:rPr lang="en-GB" sz="2000" dirty="0" err="1">
                <a:solidFill>
                  <a:srgbClr val="FF0000"/>
                </a:solidFill>
              </a:rPr>
              <a:t>AlexNet</a:t>
            </a:r>
            <a:endParaRPr lang="en-GB" sz="2000" dirty="0">
              <a:solidFill>
                <a:srgbClr val="FF0000"/>
              </a:solidFill>
            </a:endParaRPr>
          </a:p>
          <a:p>
            <a:r>
              <a:rPr lang="en-GB" sz="2400" dirty="0"/>
              <a:t>XNOR-Net</a:t>
            </a:r>
          </a:p>
          <a:p>
            <a:pPr lvl="1"/>
            <a:r>
              <a:rPr lang="en-GB" sz="2000" dirty="0"/>
              <a:t>Weights {-</a:t>
            </a:r>
            <a:r>
              <a:rPr lang="el-GR" sz="2000" dirty="0"/>
              <a:t>α, α}</a:t>
            </a:r>
            <a:endParaRPr lang="en-GB" sz="2000" dirty="0"/>
          </a:p>
          <a:p>
            <a:pPr lvl="1"/>
            <a:r>
              <a:rPr lang="en-GB" sz="2000" dirty="0"/>
              <a:t>Activations {-</a:t>
            </a:r>
            <a:r>
              <a:rPr lang="el-GR" sz="2000" dirty="0"/>
              <a:t>β</a:t>
            </a:r>
            <a:r>
              <a:rPr lang="en-GB" sz="2000" baseline="-25000" dirty="0" err="1"/>
              <a:t>i</a:t>
            </a:r>
            <a:r>
              <a:rPr lang="en-GB" sz="2000" dirty="0"/>
              <a:t>, </a:t>
            </a:r>
            <a:r>
              <a:rPr lang="el-GR" sz="2000" dirty="0"/>
              <a:t>β</a:t>
            </a:r>
            <a:r>
              <a:rPr lang="en-GB" sz="2000" baseline="-25000" dirty="0" err="1"/>
              <a:t>i</a:t>
            </a:r>
            <a:r>
              <a:rPr lang="en-GB" sz="2000" dirty="0"/>
              <a:t>}, except first and last layers are 32-bit float</a:t>
            </a:r>
          </a:p>
          <a:p>
            <a:pPr lvl="1"/>
            <a:r>
              <a:rPr lang="el-GR" sz="2000" dirty="0"/>
              <a:t>β</a:t>
            </a:r>
            <a:r>
              <a:rPr lang="en-GB" sz="2000" baseline="-25000" dirty="0" err="1"/>
              <a:t>i</a:t>
            </a:r>
            <a:r>
              <a:rPr lang="en-GB" sz="2000" dirty="0"/>
              <a:t> determined by the l1-norm of all activations across channels for given position </a:t>
            </a:r>
            <a:r>
              <a:rPr lang="en-GB" sz="2000" dirty="0" err="1"/>
              <a:t>i</a:t>
            </a:r>
            <a:r>
              <a:rPr lang="en-GB" sz="2000" dirty="0"/>
              <a:t> of the input feature map</a:t>
            </a:r>
          </a:p>
          <a:p>
            <a:pPr lvl="1"/>
            <a:r>
              <a:rPr lang="en-GB" sz="2000" dirty="0"/>
              <a:t>Scale factors (</a:t>
            </a:r>
            <a:r>
              <a:rPr lang="el-GR" sz="2000" dirty="0"/>
              <a:t>α, β</a:t>
            </a:r>
            <a:r>
              <a:rPr lang="en-GB" sz="2000" baseline="-25000" dirty="0" err="1"/>
              <a:t>i</a:t>
            </a:r>
            <a:r>
              <a:rPr lang="en-GB" sz="2000" dirty="0"/>
              <a:t>) can change per filter or position in filter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Accuracy loss: 11% on </a:t>
            </a:r>
            <a:r>
              <a:rPr lang="en-GB" sz="2000" dirty="0" err="1">
                <a:solidFill>
                  <a:srgbClr val="FF0000"/>
                </a:solidFill>
              </a:rPr>
              <a:t>AlexNet</a:t>
            </a:r>
            <a:endParaRPr lang="en-GB" sz="2000" dirty="0">
              <a:solidFill>
                <a:srgbClr val="FF0000"/>
              </a:solidFill>
            </a:endParaRPr>
          </a:p>
          <a:p>
            <a:pPr lvl="1"/>
            <a:r>
              <a:rPr lang="en-GB" sz="2000" dirty="0"/>
              <a:t>[</a:t>
            </a:r>
            <a:r>
              <a:rPr lang="en-GB" sz="2000" dirty="0" err="1"/>
              <a:t>Rastegari</a:t>
            </a:r>
            <a:r>
              <a:rPr lang="en-GB" sz="2000" dirty="0"/>
              <a:t> et al., BWN &amp; XNOR-Net, ECCV 2016]</a:t>
            </a:r>
            <a:endParaRPr lang="en-GB" sz="16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B6C7A3-EC08-6B05-EDF7-64B59660A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4006DD-7E8D-79FA-B177-F7C68366A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4F76E-9031-7F15-0FBF-A1AC24988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Zeros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23CF3-3A0F-6C0A-C8DA-E57353C475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With integer/fixed point formats, small weights become truly zero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82D0C-B9A3-46DF-800D-FA4A5D0D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7B917-C9DD-3767-D233-763D9E2E8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26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4F76E-9031-7F15-0FBF-A1AC24988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Zeros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23CF3-3A0F-6C0A-C8DA-E57353C475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With integer/fixed point formats, small weights become truly zero</a:t>
            </a:r>
          </a:p>
          <a:p>
            <a:r>
              <a:rPr lang="en-GB" sz="2400" dirty="0"/>
              <a:t>RELU has become the activation function of choice</a:t>
            </a:r>
          </a:p>
          <a:p>
            <a:endParaRPr lang="en-GB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82D0C-B9A3-46DF-800D-FA4A5D0D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7B917-C9DD-3767-D233-763D9E2E8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35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F77D2E-F4EC-D261-37E2-9C31B448F035}"/>
              </a:ext>
            </a:extLst>
          </p:cNvPr>
          <p:cNvGrpSpPr/>
          <p:nvPr/>
        </p:nvGrpSpPr>
        <p:grpSpPr>
          <a:xfrm>
            <a:off x="6172200" y="2040445"/>
            <a:ext cx="4902200" cy="3921697"/>
            <a:chOff x="6172200" y="2040445"/>
            <a:chExt cx="4902200" cy="3921697"/>
          </a:xfrm>
        </p:grpSpPr>
        <p:pic>
          <p:nvPicPr>
            <p:cNvPr id="13" name="Content Placeholder 9" descr="Diagram&#10;&#10;Description automatically generated">
              <a:extLst>
                <a:ext uri="{FF2B5EF4-FFF2-40B4-BE49-F238E27FC236}">
                  <a16:creationId xmlns:a16="http://schemas.microsoft.com/office/drawing/2014/main" id="{C379CC11-710F-176C-0242-5B53195A27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00" t="7129" r="4440" b="736"/>
            <a:stretch/>
          </p:blipFill>
          <p:spPr>
            <a:xfrm>
              <a:off x="6172200" y="2040445"/>
              <a:ext cx="4902200" cy="392169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E1DE00A-A2CB-E1AD-FBB8-74E87D64E395}"/>
                </a:ext>
              </a:extLst>
            </p:cNvPr>
            <p:cNvSpPr txBox="1"/>
            <p:nvPr/>
          </p:nvSpPr>
          <p:spPr>
            <a:xfrm>
              <a:off x="6172200" y="4277972"/>
              <a:ext cx="1106311" cy="58477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Normalized count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1C7DB5-04BC-328B-0781-2BECEDCEE1D1}"/>
                </a:ext>
              </a:extLst>
            </p:cNvPr>
            <p:cNvSpPr txBox="1"/>
            <p:nvPr/>
          </p:nvSpPr>
          <p:spPr>
            <a:xfrm>
              <a:off x="8066124" y="5521689"/>
              <a:ext cx="2393244" cy="24622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Convolution Layer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89087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Recall</a:t>
            </a:r>
            <a:endParaRPr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834899-AF75-FBDD-C95C-B25E31704965}"/>
              </a:ext>
            </a:extLst>
          </p:cNvPr>
          <p:cNvSpPr/>
          <p:nvPr/>
        </p:nvSpPr>
        <p:spPr>
          <a:xfrm>
            <a:off x="1115715" y="4647718"/>
            <a:ext cx="4151744" cy="89985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Accessing DRAM is EXPENSIVE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Accessing DRAM is SLOW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AE3CF3-12DE-5FD2-5D7D-8C8230CF7F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073"/>
          <a:stretch/>
        </p:blipFill>
        <p:spPr>
          <a:xfrm>
            <a:off x="7168722" y="1394618"/>
            <a:ext cx="4826324" cy="274639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AE72919-5383-08BB-4E0A-8CA2E1732E15}"/>
              </a:ext>
            </a:extLst>
          </p:cNvPr>
          <p:cNvGrpSpPr/>
          <p:nvPr/>
        </p:nvGrpSpPr>
        <p:grpSpPr>
          <a:xfrm>
            <a:off x="186903" y="1394618"/>
            <a:ext cx="6786285" cy="2746392"/>
            <a:chOff x="186903" y="1394618"/>
            <a:chExt cx="6786285" cy="274639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283832F-76D6-FA6B-189B-B2CDC3DBFD20}"/>
                </a:ext>
              </a:extLst>
            </p:cNvPr>
            <p:cNvSpPr/>
            <p:nvPr/>
          </p:nvSpPr>
          <p:spPr>
            <a:xfrm>
              <a:off x="186903" y="1394618"/>
              <a:ext cx="6785317" cy="27463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1" name="Picture 10" descr="13.png">
              <a:extLst>
                <a:ext uri="{FF2B5EF4-FFF2-40B4-BE49-F238E27FC236}">
                  <a16:creationId xmlns:a16="http://schemas.microsoft.com/office/drawing/2014/main" id="{9DC19F74-7B7E-1697-0460-494BCDC62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" t="36741" r="823" b="36586"/>
            <a:stretch/>
          </p:blipFill>
          <p:spPr>
            <a:xfrm>
              <a:off x="187871" y="1690690"/>
              <a:ext cx="6785317" cy="1206841"/>
            </a:xfrm>
            <a:prstGeom prst="rect">
              <a:avLst/>
            </a:prstGeom>
          </p:spPr>
        </p:pic>
        <p:pic>
          <p:nvPicPr>
            <p:cNvPr id="12" name="Picture 11" descr="13.png">
              <a:extLst>
                <a:ext uri="{FF2B5EF4-FFF2-40B4-BE49-F238E27FC236}">
                  <a16:creationId xmlns:a16="http://schemas.microsoft.com/office/drawing/2014/main" id="{8331F15A-E7FA-1889-0AF2-AA5622AAAE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" t="73414" r="823" b="6699"/>
            <a:stretch/>
          </p:blipFill>
          <p:spPr>
            <a:xfrm>
              <a:off x="186903" y="2897531"/>
              <a:ext cx="6785317" cy="899850"/>
            </a:xfrm>
            <a:prstGeom prst="rect">
              <a:avLst/>
            </a:prstGeom>
          </p:spPr>
        </p:pic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C00896-E14A-D58E-2039-4D3463568B10}"/>
              </a:ext>
            </a:extLst>
          </p:cNvPr>
          <p:cNvCxnSpPr>
            <a:cxnSpLocks/>
          </p:cNvCxnSpPr>
          <p:nvPr/>
        </p:nvCxnSpPr>
        <p:spPr>
          <a:xfrm>
            <a:off x="7321639" y="2788272"/>
            <a:ext cx="41212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E8AF6-01E1-40A5-F5C8-4E838C115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144CDD-0D52-D39C-D7FC-CB6BF41E8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36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69185B-640C-655D-8E46-074059124F1D}"/>
              </a:ext>
            </a:extLst>
          </p:cNvPr>
          <p:cNvSpPr/>
          <p:nvPr/>
        </p:nvSpPr>
        <p:spPr>
          <a:xfrm>
            <a:off x="6924541" y="4647718"/>
            <a:ext cx="4151744" cy="1206841"/>
          </a:xfrm>
          <a:prstGeom prst="rect">
            <a:avLst/>
          </a:prstGeom>
          <a:solidFill>
            <a:srgbClr val="FF0000">
              <a:alpha val="5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>
                <a:solidFill>
                  <a:srgbClr val="FFFF00"/>
                </a:solidFill>
              </a:rPr>
              <a:t>Why bother reading zeros from RAM when they do not contribute to the output?</a:t>
            </a:r>
          </a:p>
        </p:txBody>
      </p:sp>
    </p:spTree>
    <p:extLst>
      <p:ext uri="{BB962C8B-B14F-4D97-AF65-F5344CB8AC3E}">
        <p14:creationId xmlns:p14="http://schemas.microsoft.com/office/powerpoint/2010/main" val="14852449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3DB2-20C7-33F2-83DC-982A8FB14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Sparse representations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AB4303-5C50-4A3F-16FF-4873D9AB2E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Again – more than one way to skin that cat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A0E905-90D2-6D14-E907-789DDD961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32845-321E-A0C7-4FCC-359C64843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37</a:t>
            </a:fld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14C69EA-F70E-CB5E-8BE5-A5466E6A45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4" t="7498" r="29435"/>
          <a:stretch/>
        </p:blipFill>
        <p:spPr bwMode="auto">
          <a:xfrm>
            <a:off x="953038" y="4964806"/>
            <a:ext cx="1359100" cy="189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0049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Bitmask</a:t>
            </a:r>
            <a:r>
              <a:rPr lang="en-GB" dirty="0"/>
              <a:t> Encoding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263417"/>
          </a:xfrm>
        </p:spPr>
        <p:txBody>
          <a:bodyPr>
            <a:noAutofit/>
          </a:bodyPr>
          <a:lstStyle/>
          <a:p>
            <a:r>
              <a:rPr lang="en-GB" sz="2400" dirty="0"/>
              <a:t>Using 1-bit/element to indicate whether the value is zero or not.</a:t>
            </a:r>
          </a:p>
          <a:p>
            <a:pPr lvl="1"/>
            <a:r>
              <a:rPr lang="en-GB" sz="2100" dirty="0"/>
              <a:t>Example: NVDLA</a:t>
            </a:r>
          </a:p>
          <a:p>
            <a:r>
              <a:rPr lang="en-GB" sz="2400" dirty="0"/>
              <a:t>Pros: simple and regular</a:t>
            </a:r>
          </a:p>
          <a:p>
            <a:r>
              <a:rPr lang="en-GB" sz="2400" dirty="0"/>
              <a:t>Cons: fixed overhead independent of density</a:t>
            </a:r>
          </a:p>
          <a:p>
            <a:pPr lvl="1"/>
            <a:r>
              <a:rPr lang="en-GB" sz="2100" dirty="0"/>
              <a:t>1/8 overhead for 8-bit values</a:t>
            </a:r>
            <a:br>
              <a:rPr lang="en-GB" sz="2100" dirty="0"/>
            </a:br>
            <a:endParaRPr sz="21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A1FE7F-0D6C-194F-F54E-C110A2C69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09E38-3450-A482-01D3-A8AE90A89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38</a:t>
            </a:fld>
            <a:endParaRPr lang="en-US"/>
          </a:p>
        </p:txBody>
      </p:sp>
      <p:pic>
        <p:nvPicPr>
          <p:cNvPr id="8" name="Picture 7" descr="13.png">
            <a:extLst>
              <a:ext uri="{FF2B5EF4-FFF2-40B4-BE49-F238E27FC236}">
                <a16:creationId xmlns:a16="http://schemas.microsoft.com/office/drawing/2014/main" id="{CD3FA1A8-A317-B24D-ED0F-DB582B2345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34" t="65258" r="5973" b="-3064"/>
          <a:stretch/>
        </p:blipFill>
        <p:spPr>
          <a:xfrm>
            <a:off x="6516711" y="4348485"/>
            <a:ext cx="5396247" cy="169969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91CFE97F-D822-3CEA-811F-2665D187FB3A}"/>
              </a:ext>
            </a:extLst>
          </p:cNvPr>
          <p:cNvSpPr/>
          <p:nvPr/>
        </p:nvSpPr>
        <p:spPr>
          <a:xfrm>
            <a:off x="4629955" y="4797389"/>
            <a:ext cx="1745087" cy="779172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13.png">
            <a:extLst>
              <a:ext uri="{FF2B5EF4-FFF2-40B4-BE49-F238E27FC236}">
                <a16:creationId xmlns:a16="http://schemas.microsoft.com/office/drawing/2014/main" id="{019FFEED-89B1-1B81-E8C5-1D20F3FD27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" t="65259" r="67936" b="-3066"/>
          <a:stretch/>
        </p:blipFill>
        <p:spPr>
          <a:xfrm>
            <a:off x="1273263" y="4348484"/>
            <a:ext cx="3215023" cy="1699699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Run-Length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Runs of data (sequences where the same data value, e.g., 0, occurs in consecutive elements) are stored as a single value and count</a:t>
            </a:r>
          </a:p>
          <a:p>
            <a:pPr lvl="1"/>
            <a:r>
              <a:rPr lang="en-GB" sz="2100" dirty="0"/>
              <a:t>Example: </a:t>
            </a:r>
            <a:r>
              <a:rPr lang="en-GB" sz="2100" dirty="0" err="1"/>
              <a:t>Eyeriss</a:t>
            </a:r>
            <a:endParaRPr lang="en-GB" sz="2100" dirty="0"/>
          </a:p>
          <a:p>
            <a:r>
              <a:rPr lang="en-GB" sz="2400" dirty="0"/>
              <a:t>Pros: compression rate linear with #non-zero elements</a:t>
            </a:r>
          </a:p>
          <a:p>
            <a:r>
              <a:rPr lang="en-GB" sz="2400" dirty="0"/>
              <a:t>Cons: overhead: #non-zero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GB" sz="2400" dirty="0"/>
              <a:t> ceil( log</a:t>
            </a:r>
            <a:r>
              <a:rPr lang="en-GB" sz="2400" baseline="-25000" dirty="0"/>
              <a:t>2</a:t>
            </a:r>
            <a:r>
              <a:rPr lang="en-GB" sz="2400" dirty="0"/>
              <a:t>(max. run-length) )</a:t>
            </a:r>
            <a:br>
              <a:rPr lang="en-GB" sz="2400" dirty="0"/>
            </a:br>
            <a:endParaRPr sz="2400" dirty="0"/>
          </a:p>
        </p:txBody>
      </p:sp>
      <p:pic>
        <p:nvPicPr>
          <p:cNvPr id="4" name="Picture 3" descr="14.png"/>
          <p:cNvPicPr>
            <a:picLocks noChangeAspect="1"/>
          </p:cNvPicPr>
          <p:nvPr/>
        </p:nvPicPr>
        <p:blipFill rotWithShape="1">
          <a:blip r:embed="rId2"/>
          <a:srcRect l="47835" t="64737" r="5760" b="-714"/>
          <a:stretch/>
        </p:blipFill>
        <p:spPr>
          <a:xfrm>
            <a:off x="6516711" y="4348483"/>
            <a:ext cx="4888607" cy="169969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C65E5-36B5-E30C-FC18-6AE06628C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E54CE-EF47-E71D-0626-D3B8E5C6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39</a:t>
            </a:fld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C29D0B6-0B47-2546-61CC-0445CE404547}"/>
              </a:ext>
            </a:extLst>
          </p:cNvPr>
          <p:cNvSpPr/>
          <p:nvPr/>
        </p:nvSpPr>
        <p:spPr>
          <a:xfrm>
            <a:off x="4629955" y="4797389"/>
            <a:ext cx="1745087" cy="779172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13.png">
            <a:extLst>
              <a:ext uri="{FF2B5EF4-FFF2-40B4-BE49-F238E27FC236}">
                <a16:creationId xmlns:a16="http://schemas.microsoft.com/office/drawing/2014/main" id="{17F5F8E0-4E5D-C694-B215-8EF00F5F2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" t="65259" r="67936" b="-3066"/>
          <a:stretch/>
        </p:blipFill>
        <p:spPr>
          <a:xfrm>
            <a:off x="1273263" y="4348484"/>
            <a:ext cx="3215023" cy="1699699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Scientific Notation (in Decimal)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85821"/>
            <a:ext cx="10515600" cy="2491141"/>
          </a:xfrm>
        </p:spPr>
        <p:txBody>
          <a:bodyPr>
            <a:normAutofit/>
          </a:bodyPr>
          <a:lstStyle/>
          <a:p>
            <a:r>
              <a:rPr lang="en-GB" sz="2400" dirty="0"/>
              <a:t>Normalized form has exactly one, non-zero digit to left of decimal point</a:t>
            </a:r>
          </a:p>
          <a:p>
            <a:endParaRPr lang="en-GB" sz="2400" dirty="0"/>
          </a:p>
          <a:p>
            <a:r>
              <a:rPr lang="en-GB" sz="2400" dirty="0"/>
              <a:t>1/1,000,000,000 = 1.0 x 10</a:t>
            </a:r>
            <a:r>
              <a:rPr lang="en-GB" sz="2400" baseline="30000" dirty="0"/>
              <a:t>-9</a:t>
            </a:r>
            <a:r>
              <a:rPr lang="en-GB" sz="2400" dirty="0"/>
              <a:t> = 0.1 x 10</a:t>
            </a:r>
            <a:r>
              <a:rPr lang="en-GB" sz="2400" baseline="30000" dirty="0"/>
              <a:t>-8</a:t>
            </a:r>
            <a:r>
              <a:rPr lang="en-GB" sz="2400" dirty="0"/>
              <a:t> = 10.0 x 10</a:t>
            </a:r>
            <a:r>
              <a:rPr lang="en-GB" sz="2400" baseline="30000" dirty="0"/>
              <a:t>-10 </a:t>
            </a:r>
            <a:r>
              <a:rPr lang="en-GB" sz="2400" dirty="0"/>
              <a:t>= …</a:t>
            </a:r>
          </a:p>
          <a:p>
            <a:pPr marL="0" indent="0">
              <a:buNone/>
            </a:pPr>
            <a:br>
              <a:rPr lang="en-GB" sz="2400" dirty="0"/>
            </a:br>
            <a:endParaRPr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2A1FAB-D700-DDBB-BE4D-1DB8DED0BF62}"/>
              </a:ext>
            </a:extLst>
          </p:cNvPr>
          <p:cNvSpPr txBox="1"/>
          <p:nvPr/>
        </p:nvSpPr>
        <p:spPr>
          <a:xfrm>
            <a:off x="3451578" y="2110627"/>
            <a:ext cx="5288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3.14</a:t>
            </a:r>
            <a:r>
              <a:rPr lang="en-GB" sz="3600" baseline="-25000" dirty="0"/>
              <a:t>ten</a:t>
            </a:r>
            <a:r>
              <a:rPr lang="en-GB" sz="3600" dirty="0"/>
              <a:t>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GB" sz="3600" dirty="0"/>
              <a:t> 10</a:t>
            </a:r>
            <a:r>
              <a:rPr lang="en-GB" sz="3600" baseline="30000" dirty="0"/>
              <a:t>3210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1C892-F878-944F-462E-0F06BB22A066}"/>
              </a:ext>
            </a:extLst>
          </p:cNvPr>
          <p:cNvSpPr txBox="1"/>
          <p:nvPr/>
        </p:nvSpPr>
        <p:spPr>
          <a:xfrm>
            <a:off x="7989711" y="1696039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Exponent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30A68-767D-5E17-1695-3ECDA69A323F}"/>
              </a:ext>
            </a:extLst>
          </p:cNvPr>
          <p:cNvSpPr txBox="1"/>
          <p:nvPr/>
        </p:nvSpPr>
        <p:spPr>
          <a:xfrm>
            <a:off x="3084690" y="1690690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Mantissa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E4E3E7-3B8D-5667-C942-A93EB6D75E91}"/>
              </a:ext>
            </a:extLst>
          </p:cNvPr>
          <p:cNvSpPr txBox="1"/>
          <p:nvPr/>
        </p:nvSpPr>
        <p:spPr>
          <a:xfrm>
            <a:off x="3084690" y="2853244"/>
            <a:ext cx="1504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Decimal point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B939B8-5680-816D-B041-344001108629}"/>
              </a:ext>
            </a:extLst>
          </p:cNvPr>
          <p:cNvSpPr txBox="1"/>
          <p:nvPr/>
        </p:nvSpPr>
        <p:spPr>
          <a:xfrm>
            <a:off x="7704667" y="2851942"/>
            <a:ext cx="1402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Radix (Base)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756CC7AC-552D-E5D2-2637-9CCA5900F72E}"/>
              </a:ext>
            </a:extLst>
          </p:cNvPr>
          <p:cNvCxnSpPr>
            <a:stCxn id="9" idx="3"/>
          </p:cNvCxnSpPr>
          <p:nvPr/>
        </p:nvCxnSpPr>
        <p:spPr>
          <a:xfrm flipV="1">
            <a:off x="4588934" y="2709330"/>
            <a:ext cx="445910" cy="328580"/>
          </a:xfrm>
          <a:prstGeom prst="bentConnector3">
            <a:avLst>
              <a:gd name="adj1" fmla="val 99367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>
            <a:extLst>
              <a:ext uri="{FF2B5EF4-FFF2-40B4-BE49-F238E27FC236}">
                <a16:creationId xmlns:a16="http://schemas.microsoft.com/office/drawing/2014/main" id="{A26E9C71-F542-6F7F-9B24-4424DB93EC03}"/>
              </a:ext>
            </a:extLst>
          </p:cNvPr>
          <p:cNvSpPr/>
          <p:nvPr/>
        </p:nvSpPr>
        <p:spPr>
          <a:xfrm rot="16200000">
            <a:off x="5051777" y="1750862"/>
            <a:ext cx="191911" cy="849605"/>
          </a:xfrm>
          <a:prstGeom prst="rightBrac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E745045D-9ED3-0160-4FC4-A1801BD83149}"/>
              </a:ext>
            </a:extLst>
          </p:cNvPr>
          <p:cNvCxnSpPr>
            <a:cxnSpLocks/>
            <a:stCxn id="8" idx="3"/>
            <a:endCxn id="14" idx="1"/>
          </p:cNvCxnSpPr>
          <p:nvPr/>
        </p:nvCxnSpPr>
        <p:spPr>
          <a:xfrm>
            <a:off x="4202290" y="1875356"/>
            <a:ext cx="945443" cy="204353"/>
          </a:xfrm>
          <a:prstGeom prst="bentConnector4">
            <a:avLst>
              <a:gd name="adj1" fmla="val 70596"/>
              <a:gd name="adj2" fmla="val 46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Brace 21">
            <a:extLst>
              <a:ext uri="{FF2B5EF4-FFF2-40B4-BE49-F238E27FC236}">
                <a16:creationId xmlns:a16="http://schemas.microsoft.com/office/drawing/2014/main" id="{1CEE76FD-D8D0-85E5-E294-56C2F5CD5278}"/>
              </a:ext>
            </a:extLst>
          </p:cNvPr>
          <p:cNvSpPr/>
          <p:nvPr/>
        </p:nvSpPr>
        <p:spPr>
          <a:xfrm rot="16200000">
            <a:off x="7038595" y="1846844"/>
            <a:ext cx="191911" cy="657639"/>
          </a:xfrm>
          <a:prstGeom prst="rightBrac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7BC90387-09E7-2B2F-8968-913DD7AF5513}"/>
              </a:ext>
            </a:extLst>
          </p:cNvPr>
          <p:cNvCxnSpPr>
            <a:cxnSpLocks/>
            <a:stCxn id="7" idx="1"/>
            <a:endCxn id="22" idx="1"/>
          </p:cNvCxnSpPr>
          <p:nvPr/>
        </p:nvCxnSpPr>
        <p:spPr>
          <a:xfrm rot="10800000" flipV="1">
            <a:off x="7134551" y="1880704"/>
            <a:ext cx="855160" cy="199003"/>
          </a:xfrm>
          <a:prstGeom prst="bentConnector4">
            <a:avLst>
              <a:gd name="adj1" fmla="val 44390"/>
              <a:gd name="adj2" fmla="val -321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40716032-9004-6D81-3765-EC8512DDED0A}"/>
              </a:ext>
            </a:extLst>
          </p:cNvPr>
          <p:cNvCxnSpPr>
            <a:cxnSpLocks/>
            <a:stCxn id="10" idx="1"/>
          </p:cNvCxnSpPr>
          <p:nvPr/>
        </p:nvCxnSpPr>
        <p:spPr>
          <a:xfrm rot="10800000">
            <a:off x="6619467" y="2666998"/>
            <a:ext cx="1085200" cy="369610"/>
          </a:xfrm>
          <a:prstGeom prst="bentConnector3">
            <a:avLst>
              <a:gd name="adj1" fmla="val 100323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B3B4B137-0DBB-B501-277B-34E87E4BFC4E}"/>
              </a:ext>
            </a:extLst>
          </p:cNvPr>
          <p:cNvCxnSpPr>
            <a:cxnSpLocks/>
            <a:stCxn id="10" idx="1"/>
          </p:cNvCxnSpPr>
          <p:nvPr/>
        </p:nvCxnSpPr>
        <p:spPr>
          <a:xfrm rot="10800000">
            <a:off x="5748867" y="2756958"/>
            <a:ext cx="1955800" cy="279650"/>
          </a:xfrm>
          <a:prstGeom prst="bentConnector3">
            <a:avLst>
              <a:gd name="adj1" fmla="val 100000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5189811-4843-DA04-1F41-6D3FAD89D6FF}"/>
              </a:ext>
            </a:extLst>
          </p:cNvPr>
          <p:cNvSpPr txBox="1"/>
          <p:nvPr/>
        </p:nvSpPr>
        <p:spPr>
          <a:xfrm>
            <a:off x="3228591" y="5227158"/>
            <a:ext cx="1586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6"/>
                </a:solidFill>
              </a:rPr>
              <a:t>Normalised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2D84B00E-2AEA-367F-AA1E-12A1BCEC092D}"/>
              </a:ext>
            </a:extLst>
          </p:cNvPr>
          <p:cNvSpPr/>
          <p:nvPr/>
        </p:nvSpPr>
        <p:spPr>
          <a:xfrm rot="5400000">
            <a:off x="3925680" y="4500770"/>
            <a:ext cx="191911" cy="1134595"/>
          </a:xfrm>
          <a:prstGeom prst="rightBrac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47038A-0B3E-6A2E-557C-D757DD8FE202}"/>
              </a:ext>
            </a:extLst>
          </p:cNvPr>
          <p:cNvSpPr txBox="1"/>
          <p:nvPr/>
        </p:nvSpPr>
        <p:spPr>
          <a:xfrm>
            <a:off x="6633520" y="2302537"/>
            <a:ext cx="111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ten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EEBC1A-2251-0D24-D855-D76F69089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05ABB12-26C0-0D45-7825-8C1DB1BAE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639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Compressed-Sparse Column (CSC)</a:t>
            </a:r>
            <a:r>
              <a:rPr lang="en-GB" dirty="0"/>
              <a:t> Encoding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Represents a matrix with 3 one-dimension arrays</a:t>
            </a:r>
          </a:p>
          <a:p>
            <a:r>
              <a:rPr lang="en-GB" sz="2400" dirty="0"/>
              <a:t>Bound of each column (size: #columns)</a:t>
            </a:r>
          </a:p>
          <a:p>
            <a:r>
              <a:rPr lang="en-GB" sz="2400" dirty="0"/>
              <a:t>Row index for each non-zero element within the column (size: #non-zero)</a:t>
            </a:r>
          </a:p>
          <a:p>
            <a:r>
              <a:rPr lang="en-GB" sz="2400" dirty="0"/>
              <a:t>Non-zero values (size: #non-zero)</a:t>
            </a:r>
          </a:p>
          <a:p>
            <a:r>
              <a:rPr lang="en-GB" sz="2400" dirty="0"/>
              <a:t>Pros: allow fast column access</a:t>
            </a:r>
            <a:br>
              <a:rPr lang="en-GB" sz="2400" dirty="0"/>
            </a:br>
            <a:endParaRPr sz="2400" dirty="0"/>
          </a:p>
        </p:txBody>
      </p:sp>
      <p:pic>
        <p:nvPicPr>
          <p:cNvPr id="4" name="Picture 3" descr="16.png"/>
          <p:cNvPicPr>
            <a:picLocks noChangeAspect="1"/>
          </p:cNvPicPr>
          <p:nvPr/>
        </p:nvPicPr>
        <p:blipFill rotWithShape="1">
          <a:blip r:embed="rId2"/>
          <a:srcRect l="48130" t="65032" r="7483" b="-1560"/>
          <a:stretch/>
        </p:blipFill>
        <p:spPr>
          <a:xfrm>
            <a:off x="6510272" y="4348484"/>
            <a:ext cx="3970019" cy="167698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8E628-4BAA-EC90-D5F8-A8B179AB0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68112-F271-A9F1-9630-0D77E5DE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40</a:t>
            </a:fld>
            <a:endParaRPr lang="en-US"/>
          </a:p>
        </p:txBody>
      </p:sp>
      <p:pic>
        <p:nvPicPr>
          <p:cNvPr id="10" name="Picture 9" descr="13.png">
            <a:extLst>
              <a:ext uri="{FF2B5EF4-FFF2-40B4-BE49-F238E27FC236}">
                <a16:creationId xmlns:a16="http://schemas.microsoft.com/office/drawing/2014/main" id="{212CB3BE-54BE-22DB-8219-618CE9F0AA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" t="65259" r="67936" b="-3066"/>
          <a:stretch/>
        </p:blipFill>
        <p:spPr>
          <a:xfrm>
            <a:off x="1273263" y="4348484"/>
            <a:ext cx="3215023" cy="169969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18DF4E84-46EF-B650-6623-B0A6D8FC0856}"/>
              </a:ext>
            </a:extLst>
          </p:cNvPr>
          <p:cNvSpPr/>
          <p:nvPr/>
        </p:nvSpPr>
        <p:spPr>
          <a:xfrm>
            <a:off x="4629955" y="4797389"/>
            <a:ext cx="1745087" cy="779172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Compressed-Sparse Column (CSC)</a:t>
            </a:r>
            <a:r>
              <a:rPr lang="en-GB" dirty="0"/>
              <a:t> Encoding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Represents a matrix with 3 one-dimension arrays</a:t>
            </a:r>
          </a:p>
          <a:p>
            <a:r>
              <a:rPr lang="en-GB" sz="2400" dirty="0"/>
              <a:t>Bound of each column (size: #columns)</a:t>
            </a:r>
          </a:p>
          <a:p>
            <a:r>
              <a:rPr lang="en-GB" sz="2400" dirty="0"/>
              <a:t>Row index for each non-zero element within the column (size: #non-zero)</a:t>
            </a:r>
          </a:p>
          <a:p>
            <a:r>
              <a:rPr lang="en-GB" sz="2400" dirty="0"/>
              <a:t>Non-zero values (size: #non-zero)</a:t>
            </a:r>
          </a:p>
          <a:p>
            <a:r>
              <a:rPr lang="en-GB" sz="2400" dirty="0"/>
              <a:t>Pros: allow fast column access</a:t>
            </a:r>
            <a:br>
              <a:rPr lang="en-GB" sz="2400" dirty="0"/>
            </a:br>
            <a:endParaRPr sz="2400" dirty="0"/>
          </a:p>
        </p:txBody>
      </p:sp>
      <p:pic>
        <p:nvPicPr>
          <p:cNvPr id="4" name="Picture 3" descr="16.png"/>
          <p:cNvPicPr>
            <a:picLocks noChangeAspect="1"/>
          </p:cNvPicPr>
          <p:nvPr/>
        </p:nvPicPr>
        <p:blipFill rotWithShape="1">
          <a:blip r:embed="rId2"/>
          <a:srcRect l="48130" t="65032" r="7483" b="-1560"/>
          <a:stretch/>
        </p:blipFill>
        <p:spPr>
          <a:xfrm>
            <a:off x="6510272" y="4348484"/>
            <a:ext cx="3970019" cy="167698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8E628-4BAA-EC90-D5F8-A8B179AB0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68112-F271-A9F1-9630-0D77E5DE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41</a:t>
            </a:fld>
            <a:endParaRPr lang="en-US"/>
          </a:p>
        </p:txBody>
      </p:sp>
      <p:pic>
        <p:nvPicPr>
          <p:cNvPr id="10" name="Picture 9" descr="13.png">
            <a:extLst>
              <a:ext uri="{FF2B5EF4-FFF2-40B4-BE49-F238E27FC236}">
                <a16:creationId xmlns:a16="http://schemas.microsoft.com/office/drawing/2014/main" id="{212CB3BE-54BE-22DB-8219-618CE9F0AA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" t="65259" r="67936" b="-3066"/>
          <a:stretch/>
        </p:blipFill>
        <p:spPr>
          <a:xfrm>
            <a:off x="1273263" y="4348484"/>
            <a:ext cx="3215023" cy="169969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18DF4E84-46EF-B650-6623-B0A6D8FC0856}"/>
              </a:ext>
            </a:extLst>
          </p:cNvPr>
          <p:cNvSpPr/>
          <p:nvPr/>
        </p:nvSpPr>
        <p:spPr>
          <a:xfrm>
            <a:off x="4629955" y="4797389"/>
            <a:ext cx="1745087" cy="779172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A18188-8A0B-741F-78B6-2F456B47568B}"/>
              </a:ext>
            </a:extLst>
          </p:cNvPr>
          <p:cNvSpPr/>
          <p:nvPr/>
        </p:nvSpPr>
        <p:spPr>
          <a:xfrm>
            <a:off x="8224887" y="4388177"/>
            <a:ext cx="452486" cy="4092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5845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Compressed-Sparse Column (CSC)</a:t>
            </a:r>
            <a:r>
              <a:rPr lang="en-GB" dirty="0"/>
              <a:t> Encoding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Represents a matrix with 3 one-dimension arrays</a:t>
            </a:r>
          </a:p>
          <a:p>
            <a:r>
              <a:rPr lang="en-GB" sz="2400" dirty="0"/>
              <a:t>Bound of each column (size: #columns)</a:t>
            </a:r>
          </a:p>
          <a:p>
            <a:r>
              <a:rPr lang="en-GB" sz="2400" dirty="0"/>
              <a:t>Row index for each non-zero element within the column (size: #non-zero)</a:t>
            </a:r>
          </a:p>
          <a:p>
            <a:r>
              <a:rPr lang="en-GB" sz="2400" dirty="0"/>
              <a:t>Non-zero values (size: #non-zero)</a:t>
            </a:r>
          </a:p>
          <a:p>
            <a:r>
              <a:rPr lang="en-GB" sz="2400" dirty="0"/>
              <a:t>Pros: allow fast column access</a:t>
            </a:r>
            <a:br>
              <a:rPr lang="en-GB" sz="2400" dirty="0"/>
            </a:br>
            <a:endParaRPr sz="2400" dirty="0"/>
          </a:p>
        </p:txBody>
      </p:sp>
      <p:pic>
        <p:nvPicPr>
          <p:cNvPr id="4" name="Picture 3" descr="16.png"/>
          <p:cNvPicPr>
            <a:picLocks noChangeAspect="1"/>
          </p:cNvPicPr>
          <p:nvPr/>
        </p:nvPicPr>
        <p:blipFill rotWithShape="1">
          <a:blip r:embed="rId2"/>
          <a:srcRect l="48130" t="65032" r="7483" b="-1560"/>
          <a:stretch/>
        </p:blipFill>
        <p:spPr>
          <a:xfrm>
            <a:off x="6510272" y="4348484"/>
            <a:ext cx="3970019" cy="167698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8E628-4BAA-EC90-D5F8-A8B179AB0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68112-F271-A9F1-9630-0D77E5DE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42</a:t>
            </a:fld>
            <a:endParaRPr lang="en-US"/>
          </a:p>
        </p:txBody>
      </p:sp>
      <p:pic>
        <p:nvPicPr>
          <p:cNvPr id="10" name="Picture 9" descr="13.png">
            <a:extLst>
              <a:ext uri="{FF2B5EF4-FFF2-40B4-BE49-F238E27FC236}">
                <a16:creationId xmlns:a16="http://schemas.microsoft.com/office/drawing/2014/main" id="{212CB3BE-54BE-22DB-8219-618CE9F0AA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" t="65259" r="67936" b="-3066"/>
          <a:stretch/>
        </p:blipFill>
        <p:spPr>
          <a:xfrm>
            <a:off x="1273263" y="4348484"/>
            <a:ext cx="3215023" cy="169969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18DF4E84-46EF-B650-6623-B0A6D8FC0856}"/>
              </a:ext>
            </a:extLst>
          </p:cNvPr>
          <p:cNvSpPr/>
          <p:nvPr/>
        </p:nvSpPr>
        <p:spPr>
          <a:xfrm>
            <a:off x="4629955" y="4797389"/>
            <a:ext cx="1745087" cy="779172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A18188-8A0B-741F-78B6-2F456B47568B}"/>
              </a:ext>
            </a:extLst>
          </p:cNvPr>
          <p:cNvSpPr/>
          <p:nvPr/>
        </p:nvSpPr>
        <p:spPr>
          <a:xfrm>
            <a:off x="8653808" y="4388177"/>
            <a:ext cx="452486" cy="4092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1560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Compressed-Sparse Column (CSC)</a:t>
            </a:r>
            <a:r>
              <a:rPr lang="en-GB" dirty="0"/>
              <a:t> Encoding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Represents a matrix with 3 one-dimension arrays</a:t>
            </a:r>
          </a:p>
          <a:p>
            <a:r>
              <a:rPr lang="en-GB" sz="2400" dirty="0"/>
              <a:t>Bound of each column (size: #columns)</a:t>
            </a:r>
          </a:p>
          <a:p>
            <a:r>
              <a:rPr lang="en-GB" sz="2400" dirty="0"/>
              <a:t>Row index for each non-zero element within the column (size: #non-zero)</a:t>
            </a:r>
          </a:p>
          <a:p>
            <a:r>
              <a:rPr lang="en-GB" sz="2400" dirty="0"/>
              <a:t>Non-zero values (size: #non-zero)</a:t>
            </a:r>
          </a:p>
          <a:p>
            <a:r>
              <a:rPr lang="en-GB" sz="2400" dirty="0"/>
              <a:t>Pros: allow fast column access</a:t>
            </a:r>
            <a:br>
              <a:rPr lang="en-GB" sz="2400" dirty="0"/>
            </a:br>
            <a:endParaRPr sz="2400" dirty="0"/>
          </a:p>
        </p:txBody>
      </p:sp>
      <p:pic>
        <p:nvPicPr>
          <p:cNvPr id="4" name="Picture 3" descr="16.png"/>
          <p:cNvPicPr>
            <a:picLocks noChangeAspect="1"/>
          </p:cNvPicPr>
          <p:nvPr/>
        </p:nvPicPr>
        <p:blipFill rotWithShape="1">
          <a:blip r:embed="rId2"/>
          <a:srcRect l="48130" t="65032" r="7483" b="-1560"/>
          <a:stretch/>
        </p:blipFill>
        <p:spPr>
          <a:xfrm>
            <a:off x="6510272" y="4348484"/>
            <a:ext cx="3970019" cy="167698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8E628-4BAA-EC90-D5F8-A8B179AB0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68112-F271-A9F1-9630-0D77E5DE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43</a:t>
            </a:fld>
            <a:endParaRPr lang="en-US"/>
          </a:p>
        </p:txBody>
      </p:sp>
      <p:pic>
        <p:nvPicPr>
          <p:cNvPr id="10" name="Picture 9" descr="13.png">
            <a:extLst>
              <a:ext uri="{FF2B5EF4-FFF2-40B4-BE49-F238E27FC236}">
                <a16:creationId xmlns:a16="http://schemas.microsoft.com/office/drawing/2014/main" id="{212CB3BE-54BE-22DB-8219-618CE9F0AA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" t="65259" r="67936" b="-3066"/>
          <a:stretch/>
        </p:blipFill>
        <p:spPr>
          <a:xfrm>
            <a:off x="1273263" y="4348484"/>
            <a:ext cx="3215023" cy="169969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18DF4E84-46EF-B650-6623-B0A6D8FC0856}"/>
              </a:ext>
            </a:extLst>
          </p:cNvPr>
          <p:cNvSpPr/>
          <p:nvPr/>
        </p:nvSpPr>
        <p:spPr>
          <a:xfrm>
            <a:off x="4629955" y="4797389"/>
            <a:ext cx="1745087" cy="779172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A18188-8A0B-741F-78B6-2F456B47568B}"/>
              </a:ext>
            </a:extLst>
          </p:cNvPr>
          <p:cNvSpPr/>
          <p:nvPr/>
        </p:nvSpPr>
        <p:spPr>
          <a:xfrm>
            <a:off x="8653808" y="4388177"/>
            <a:ext cx="452486" cy="4092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44E70B-8A0C-22DA-BE0C-3042D17D276C}"/>
              </a:ext>
            </a:extLst>
          </p:cNvPr>
          <p:cNvSpPr/>
          <p:nvPr/>
        </p:nvSpPr>
        <p:spPr>
          <a:xfrm>
            <a:off x="8231173" y="4977494"/>
            <a:ext cx="452486" cy="9849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5090E9-33B3-C880-3AFD-7DF0AD5B64EE}"/>
              </a:ext>
            </a:extLst>
          </p:cNvPr>
          <p:cNvSpPr/>
          <p:nvPr/>
        </p:nvSpPr>
        <p:spPr>
          <a:xfrm>
            <a:off x="1886934" y="4745183"/>
            <a:ext cx="639450" cy="4092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946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Compressed-Sparse Column (CSC)</a:t>
            </a:r>
            <a:r>
              <a:rPr lang="en-GB" dirty="0"/>
              <a:t> Encoding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Represents a matrix with 3 one-dimension arrays</a:t>
            </a:r>
          </a:p>
          <a:p>
            <a:r>
              <a:rPr lang="en-GB" sz="2400" dirty="0"/>
              <a:t>Bound of each column (size: #columns)</a:t>
            </a:r>
          </a:p>
          <a:p>
            <a:r>
              <a:rPr lang="en-GB" sz="2400" dirty="0"/>
              <a:t>Row index for each non-zero element within the column (size: #non-zero)</a:t>
            </a:r>
          </a:p>
          <a:p>
            <a:r>
              <a:rPr lang="en-GB" sz="2400" dirty="0"/>
              <a:t>Non-zero values (size: #non-zero)</a:t>
            </a:r>
          </a:p>
          <a:p>
            <a:r>
              <a:rPr lang="en-GB" sz="2400" dirty="0"/>
              <a:t>Pros: allow fast column access</a:t>
            </a:r>
            <a:br>
              <a:rPr lang="en-GB" sz="2400" dirty="0"/>
            </a:br>
            <a:endParaRPr sz="2400" dirty="0"/>
          </a:p>
        </p:txBody>
      </p:sp>
      <p:pic>
        <p:nvPicPr>
          <p:cNvPr id="4" name="Picture 3" descr="16.png"/>
          <p:cNvPicPr>
            <a:picLocks noChangeAspect="1"/>
          </p:cNvPicPr>
          <p:nvPr/>
        </p:nvPicPr>
        <p:blipFill rotWithShape="1">
          <a:blip r:embed="rId2"/>
          <a:srcRect l="48130" t="65032" r="7483" b="-1560"/>
          <a:stretch/>
        </p:blipFill>
        <p:spPr>
          <a:xfrm>
            <a:off x="6510272" y="4348484"/>
            <a:ext cx="3970019" cy="167698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8E628-4BAA-EC90-D5F8-A8B179AB0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68112-F271-A9F1-9630-0D77E5DE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44</a:t>
            </a:fld>
            <a:endParaRPr lang="en-US"/>
          </a:p>
        </p:txBody>
      </p:sp>
      <p:pic>
        <p:nvPicPr>
          <p:cNvPr id="10" name="Picture 9" descr="13.png">
            <a:extLst>
              <a:ext uri="{FF2B5EF4-FFF2-40B4-BE49-F238E27FC236}">
                <a16:creationId xmlns:a16="http://schemas.microsoft.com/office/drawing/2014/main" id="{212CB3BE-54BE-22DB-8219-618CE9F0AA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" t="65259" r="67936" b="-3066"/>
          <a:stretch/>
        </p:blipFill>
        <p:spPr>
          <a:xfrm>
            <a:off x="1273263" y="4348484"/>
            <a:ext cx="3215023" cy="169969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18DF4E84-46EF-B650-6623-B0A6D8FC0856}"/>
              </a:ext>
            </a:extLst>
          </p:cNvPr>
          <p:cNvSpPr/>
          <p:nvPr/>
        </p:nvSpPr>
        <p:spPr>
          <a:xfrm>
            <a:off x="4629955" y="4797389"/>
            <a:ext cx="1745087" cy="779172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A18188-8A0B-741F-78B6-2F456B47568B}"/>
              </a:ext>
            </a:extLst>
          </p:cNvPr>
          <p:cNvSpPr/>
          <p:nvPr/>
        </p:nvSpPr>
        <p:spPr>
          <a:xfrm>
            <a:off x="8653808" y="4388177"/>
            <a:ext cx="452486" cy="4092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44E70B-8A0C-22DA-BE0C-3042D17D276C}"/>
              </a:ext>
            </a:extLst>
          </p:cNvPr>
          <p:cNvSpPr/>
          <p:nvPr/>
        </p:nvSpPr>
        <p:spPr>
          <a:xfrm>
            <a:off x="8650663" y="4977494"/>
            <a:ext cx="452486" cy="9849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F1DCF2-B222-7F3A-083A-F3F4611115B9}"/>
              </a:ext>
            </a:extLst>
          </p:cNvPr>
          <p:cNvSpPr/>
          <p:nvPr/>
        </p:nvSpPr>
        <p:spPr>
          <a:xfrm>
            <a:off x="1886934" y="5504042"/>
            <a:ext cx="639450" cy="4092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3611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Compressed-Sparse Column (CSC)</a:t>
            </a:r>
            <a:r>
              <a:rPr lang="en-GB" dirty="0"/>
              <a:t> Encoding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Represents a matrix with 3 one-dimension arrays</a:t>
            </a:r>
          </a:p>
          <a:p>
            <a:r>
              <a:rPr lang="en-GB" sz="2400" dirty="0"/>
              <a:t>Bound of each column (size: #columns)</a:t>
            </a:r>
          </a:p>
          <a:p>
            <a:r>
              <a:rPr lang="en-GB" sz="2400" dirty="0"/>
              <a:t>Row index for each non-zero element within the column (size: #non-zero)</a:t>
            </a:r>
          </a:p>
          <a:p>
            <a:r>
              <a:rPr lang="en-GB" sz="2400" dirty="0"/>
              <a:t>Non-zero values (size: #non-zero)</a:t>
            </a:r>
          </a:p>
          <a:p>
            <a:r>
              <a:rPr lang="en-GB" sz="2400" dirty="0"/>
              <a:t>Pros: allow fast column access</a:t>
            </a:r>
            <a:br>
              <a:rPr lang="en-GB" sz="2400" dirty="0"/>
            </a:br>
            <a:endParaRPr sz="2400" dirty="0"/>
          </a:p>
        </p:txBody>
      </p:sp>
      <p:pic>
        <p:nvPicPr>
          <p:cNvPr id="4" name="Picture 3" descr="16.png"/>
          <p:cNvPicPr>
            <a:picLocks noChangeAspect="1"/>
          </p:cNvPicPr>
          <p:nvPr/>
        </p:nvPicPr>
        <p:blipFill rotWithShape="1">
          <a:blip r:embed="rId2"/>
          <a:srcRect l="48130" t="65032" r="7483" b="-1560"/>
          <a:stretch/>
        </p:blipFill>
        <p:spPr>
          <a:xfrm>
            <a:off x="6510272" y="4348484"/>
            <a:ext cx="3970019" cy="167698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8E628-4BAA-EC90-D5F8-A8B179AB0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68112-F271-A9F1-9630-0D77E5DE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45</a:t>
            </a:fld>
            <a:endParaRPr lang="en-US"/>
          </a:p>
        </p:txBody>
      </p:sp>
      <p:pic>
        <p:nvPicPr>
          <p:cNvPr id="10" name="Picture 9" descr="13.png">
            <a:extLst>
              <a:ext uri="{FF2B5EF4-FFF2-40B4-BE49-F238E27FC236}">
                <a16:creationId xmlns:a16="http://schemas.microsoft.com/office/drawing/2014/main" id="{212CB3BE-54BE-22DB-8219-618CE9F0AA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" t="65259" r="67936" b="-3066"/>
          <a:stretch/>
        </p:blipFill>
        <p:spPr>
          <a:xfrm>
            <a:off x="1273263" y="4348484"/>
            <a:ext cx="3215023" cy="169969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18DF4E84-46EF-B650-6623-B0A6D8FC0856}"/>
              </a:ext>
            </a:extLst>
          </p:cNvPr>
          <p:cNvSpPr/>
          <p:nvPr/>
        </p:nvSpPr>
        <p:spPr>
          <a:xfrm>
            <a:off x="4629955" y="4797389"/>
            <a:ext cx="1745087" cy="779172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A18188-8A0B-741F-78B6-2F456B47568B}"/>
              </a:ext>
            </a:extLst>
          </p:cNvPr>
          <p:cNvSpPr/>
          <p:nvPr/>
        </p:nvSpPr>
        <p:spPr>
          <a:xfrm>
            <a:off x="9078010" y="4388177"/>
            <a:ext cx="452486" cy="4092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F1DCF2-B222-7F3A-083A-F3F4611115B9}"/>
              </a:ext>
            </a:extLst>
          </p:cNvPr>
          <p:cNvSpPr/>
          <p:nvPr/>
        </p:nvSpPr>
        <p:spPr>
          <a:xfrm>
            <a:off x="2532669" y="4746396"/>
            <a:ext cx="639450" cy="11668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08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Compressed-Sparse Column (CSC)</a:t>
            </a:r>
            <a:r>
              <a:rPr lang="en-GB" dirty="0"/>
              <a:t> Encoding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Represents a matrix with 3 one-dimension arrays</a:t>
            </a:r>
          </a:p>
          <a:p>
            <a:r>
              <a:rPr lang="en-GB" sz="2400" dirty="0"/>
              <a:t>Bound of each column (size: #columns)</a:t>
            </a:r>
          </a:p>
          <a:p>
            <a:r>
              <a:rPr lang="en-GB" sz="2400" dirty="0"/>
              <a:t>Row index for each non-zero element within the column (size: #non-zero)</a:t>
            </a:r>
          </a:p>
          <a:p>
            <a:r>
              <a:rPr lang="en-GB" sz="2400" dirty="0"/>
              <a:t>Non-zero values (size: #non-zero)</a:t>
            </a:r>
          </a:p>
          <a:p>
            <a:r>
              <a:rPr lang="en-GB" sz="2400" dirty="0"/>
              <a:t>Pros: allow fast column access</a:t>
            </a:r>
            <a:br>
              <a:rPr lang="en-GB" sz="2400" dirty="0"/>
            </a:br>
            <a:endParaRPr sz="2400" dirty="0"/>
          </a:p>
        </p:txBody>
      </p:sp>
      <p:pic>
        <p:nvPicPr>
          <p:cNvPr id="4" name="Picture 3" descr="16.png"/>
          <p:cNvPicPr>
            <a:picLocks noChangeAspect="1"/>
          </p:cNvPicPr>
          <p:nvPr/>
        </p:nvPicPr>
        <p:blipFill rotWithShape="1">
          <a:blip r:embed="rId2"/>
          <a:srcRect l="48130" t="65032" r="7483" b="-1560"/>
          <a:stretch/>
        </p:blipFill>
        <p:spPr>
          <a:xfrm>
            <a:off x="6510272" y="4348484"/>
            <a:ext cx="3970019" cy="167698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8E628-4BAA-EC90-D5F8-A8B179AB0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68112-F271-A9F1-9630-0D77E5DE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46</a:t>
            </a:fld>
            <a:endParaRPr lang="en-US"/>
          </a:p>
        </p:txBody>
      </p:sp>
      <p:pic>
        <p:nvPicPr>
          <p:cNvPr id="10" name="Picture 9" descr="13.png">
            <a:extLst>
              <a:ext uri="{FF2B5EF4-FFF2-40B4-BE49-F238E27FC236}">
                <a16:creationId xmlns:a16="http://schemas.microsoft.com/office/drawing/2014/main" id="{212CB3BE-54BE-22DB-8219-618CE9F0AA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" t="65259" r="67936" b="-3066"/>
          <a:stretch/>
        </p:blipFill>
        <p:spPr>
          <a:xfrm>
            <a:off x="1273263" y="4348484"/>
            <a:ext cx="3215023" cy="169969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18DF4E84-46EF-B650-6623-B0A6D8FC0856}"/>
              </a:ext>
            </a:extLst>
          </p:cNvPr>
          <p:cNvSpPr/>
          <p:nvPr/>
        </p:nvSpPr>
        <p:spPr>
          <a:xfrm>
            <a:off x="4629955" y="4797389"/>
            <a:ext cx="1745087" cy="779172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A18188-8A0B-741F-78B6-2F456B47568B}"/>
              </a:ext>
            </a:extLst>
          </p:cNvPr>
          <p:cNvSpPr/>
          <p:nvPr/>
        </p:nvSpPr>
        <p:spPr>
          <a:xfrm>
            <a:off x="9506931" y="4388177"/>
            <a:ext cx="452486" cy="4092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44E70B-8A0C-22DA-BE0C-3042D17D276C}"/>
              </a:ext>
            </a:extLst>
          </p:cNvPr>
          <p:cNvSpPr/>
          <p:nvPr/>
        </p:nvSpPr>
        <p:spPr>
          <a:xfrm>
            <a:off x="9079579" y="4977494"/>
            <a:ext cx="452486" cy="9849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94A90-FA28-15C2-BF51-DF634C18A95D}"/>
              </a:ext>
            </a:extLst>
          </p:cNvPr>
          <p:cNvSpPr/>
          <p:nvPr/>
        </p:nvSpPr>
        <p:spPr>
          <a:xfrm>
            <a:off x="3173691" y="4745183"/>
            <a:ext cx="639450" cy="4092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1206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Compressed-Sparse Column (CSC)</a:t>
            </a:r>
            <a:r>
              <a:rPr lang="en-GB" dirty="0"/>
              <a:t> Encoding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Represents a matrix with 3 one-dimension arrays</a:t>
            </a:r>
          </a:p>
          <a:p>
            <a:r>
              <a:rPr lang="en-GB" sz="2400" dirty="0"/>
              <a:t>Bound of each column (size: #columns)</a:t>
            </a:r>
          </a:p>
          <a:p>
            <a:r>
              <a:rPr lang="en-GB" sz="2400" dirty="0"/>
              <a:t>Row index for each non-zero element within the column (size: #non-zero)</a:t>
            </a:r>
          </a:p>
          <a:p>
            <a:r>
              <a:rPr lang="en-GB" sz="2400" dirty="0"/>
              <a:t>Non-zero values (size: #non-zero)</a:t>
            </a:r>
          </a:p>
          <a:p>
            <a:r>
              <a:rPr lang="en-GB" sz="2400" dirty="0"/>
              <a:t>Pros: allow fast column access</a:t>
            </a:r>
            <a:br>
              <a:rPr lang="en-GB" sz="2400" dirty="0"/>
            </a:br>
            <a:endParaRPr sz="2400" dirty="0"/>
          </a:p>
        </p:txBody>
      </p:sp>
      <p:pic>
        <p:nvPicPr>
          <p:cNvPr id="4" name="Picture 3" descr="16.png"/>
          <p:cNvPicPr>
            <a:picLocks noChangeAspect="1"/>
          </p:cNvPicPr>
          <p:nvPr/>
        </p:nvPicPr>
        <p:blipFill rotWithShape="1">
          <a:blip r:embed="rId2"/>
          <a:srcRect l="48130" t="65032" r="7483" b="-1560"/>
          <a:stretch/>
        </p:blipFill>
        <p:spPr>
          <a:xfrm>
            <a:off x="6510272" y="4348484"/>
            <a:ext cx="3970019" cy="167698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8E628-4BAA-EC90-D5F8-A8B179AB0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68112-F271-A9F1-9630-0D77E5DE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47</a:t>
            </a:fld>
            <a:endParaRPr lang="en-US"/>
          </a:p>
        </p:txBody>
      </p:sp>
      <p:pic>
        <p:nvPicPr>
          <p:cNvPr id="10" name="Picture 9" descr="13.png">
            <a:extLst>
              <a:ext uri="{FF2B5EF4-FFF2-40B4-BE49-F238E27FC236}">
                <a16:creationId xmlns:a16="http://schemas.microsoft.com/office/drawing/2014/main" id="{212CB3BE-54BE-22DB-8219-618CE9F0AA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" t="65259" r="67936" b="-3066"/>
          <a:stretch/>
        </p:blipFill>
        <p:spPr>
          <a:xfrm>
            <a:off x="1273263" y="4348484"/>
            <a:ext cx="3215023" cy="169969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18DF4E84-46EF-B650-6623-B0A6D8FC0856}"/>
              </a:ext>
            </a:extLst>
          </p:cNvPr>
          <p:cNvSpPr/>
          <p:nvPr/>
        </p:nvSpPr>
        <p:spPr>
          <a:xfrm>
            <a:off x="4629955" y="4797389"/>
            <a:ext cx="1745087" cy="779172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A18188-8A0B-741F-78B6-2F456B47568B}"/>
              </a:ext>
            </a:extLst>
          </p:cNvPr>
          <p:cNvSpPr/>
          <p:nvPr/>
        </p:nvSpPr>
        <p:spPr>
          <a:xfrm>
            <a:off x="9926422" y="4388177"/>
            <a:ext cx="452486" cy="4092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44E70B-8A0C-22DA-BE0C-3042D17D276C}"/>
              </a:ext>
            </a:extLst>
          </p:cNvPr>
          <p:cNvSpPr/>
          <p:nvPr/>
        </p:nvSpPr>
        <p:spPr>
          <a:xfrm>
            <a:off x="9508499" y="4977494"/>
            <a:ext cx="452486" cy="9849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8F9D54-6834-32A7-E308-1F05D8454B45}"/>
              </a:ext>
            </a:extLst>
          </p:cNvPr>
          <p:cNvSpPr/>
          <p:nvPr/>
        </p:nvSpPr>
        <p:spPr>
          <a:xfrm>
            <a:off x="3791144" y="4745183"/>
            <a:ext cx="639450" cy="4092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4368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Compressed-Sparse Column (CSC)</a:t>
            </a:r>
            <a:r>
              <a:rPr lang="en-GB" dirty="0"/>
              <a:t> Encoding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Represents a matrix with 3 one-dimension arrays</a:t>
            </a:r>
          </a:p>
          <a:p>
            <a:r>
              <a:rPr lang="en-GB" sz="2400" dirty="0"/>
              <a:t>Bound of each column (size: #columns)</a:t>
            </a:r>
          </a:p>
          <a:p>
            <a:r>
              <a:rPr lang="en-GB" sz="2400" dirty="0"/>
              <a:t>Row index for each non-zero element within the column (size: #non-zero)</a:t>
            </a:r>
          </a:p>
          <a:p>
            <a:r>
              <a:rPr lang="en-GB" sz="2400" dirty="0"/>
              <a:t>Non-zero values (size: #non-zero)</a:t>
            </a:r>
          </a:p>
          <a:p>
            <a:r>
              <a:rPr lang="en-GB" sz="2400" dirty="0"/>
              <a:t>Pros: allow fast column access</a:t>
            </a:r>
            <a:br>
              <a:rPr lang="en-GB" sz="2400" dirty="0"/>
            </a:br>
            <a:endParaRPr sz="2400" dirty="0"/>
          </a:p>
        </p:txBody>
      </p:sp>
      <p:pic>
        <p:nvPicPr>
          <p:cNvPr id="4" name="Picture 3" descr="16.png"/>
          <p:cNvPicPr>
            <a:picLocks noChangeAspect="1"/>
          </p:cNvPicPr>
          <p:nvPr/>
        </p:nvPicPr>
        <p:blipFill rotWithShape="1">
          <a:blip r:embed="rId2"/>
          <a:srcRect l="48130" t="65032" r="7483" b="-1560"/>
          <a:stretch/>
        </p:blipFill>
        <p:spPr>
          <a:xfrm>
            <a:off x="6510272" y="4348484"/>
            <a:ext cx="3970019" cy="167698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8E628-4BAA-EC90-D5F8-A8B179AB0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68112-F271-A9F1-9630-0D77E5DE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48</a:t>
            </a:fld>
            <a:endParaRPr lang="en-US"/>
          </a:p>
        </p:txBody>
      </p:sp>
      <p:pic>
        <p:nvPicPr>
          <p:cNvPr id="10" name="Picture 9" descr="13.png">
            <a:extLst>
              <a:ext uri="{FF2B5EF4-FFF2-40B4-BE49-F238E27FC236}">
                <a16:creationId xmlns:a16="http://schemas.microsoft.com/office/drawing/2014/main" id="{212CB3BE-54BE-22DB-8219-618CE9F0AA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" t="65259" r="67936" b="-3066"/>
          <a:stretch/>
        </p:blipFill>
        <p:spPr>
          <a:xfrm>
            <a:off x="1273263" y="4348484"/>
            <a:ext cx="3215023" cy="169969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18DF4E84-46EF-B650-6623-B0A6D8FC0856}"/>
              </a:ext>
            </a:extLst>
          </p:cNvPr>
          <p:cNvSpPr/>
          <p:nvPr/>
        </p:nvSpPr>
        <p:spPr>
          <a:xfrm>
            <a:off x="4629955" y="4797389"/>
            <a:ext cx="1745087" cy="779172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A18188-8A0B-741F-78B6-2F456B47568B}"/>
              </a:ext>
            </a:extLst>
          </p:cNvPr>
          <p:cNvSpPr/>
          <p:nvPr/>
        </p:nvSpPr>
        <p:spPr>
          <a:xfrm>
            <a:off x="9926422" y="4388177"/>
            <a:ext cx="452486" cy="4092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44E70B-8A0C-22DA-BE0C-3042D17D276C}"/>
              </a:ext>
            </a:extLst>
          </p:cNvPr>
          <p:cNvSpPr/>
          <p:nvPr/>
        </p:nvSpPr>
        <p:spPr>
          <a:xfrm>
            <a:off x="9932700" y="4977494"/>
            <a:ext cx="452486" cy="9849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8F9D54-6834-32A7-E308-1F05D8454B45}"/>
              </a:ext>
            </a:extLst>
          </p:cNvPr>
          <p:cNvSpPr/>
          <p:nvPr/>
        </p:nvSpPr>
        <p:spPr>
          <a:xfrm>
            <a:off x="3791144" y="5504043"/>
            <a:ext cx="639450" cy="4092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4375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06781-CD93-F20B-9E54-F7858C677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aside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59F12-5440-9AEF-4823-FD37A4893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is an example of IMPLICIT information</a:t>
            </a:r>
          </a:p>
          <a:p>
            <a:pPr lvl="1"/>
            <a:r>
              <a:rPr lang="en-GB" dirty="0"/>
              <a:t>You can use </a:t>
            </a:r>
            <a:r>
              <a:rPr lang="en-GB" b="1" i="1" dirty="0">
                <a:solidFill>
                  <a:schemeClr val="accent2"/>
                </a:solidFill>
              </a:rPr>
              <a:t>*WHERE* </a:t>
            </a:r>
            <a:r>
              <a:rPr lang="en-GB" dirty="0"/>
              <a:t>the information is within a data-structure to store more information than the amount of memory you use</a:t>
            </a:r>
          </a:p>
          <a:p>
            <a:r>
              <a:rPr lang="en-GB" dirty="0"/>
              <a:t>Compare to EXPLICIT information</a:t>
            </a:r>
          </a:p>
          <a:p>
            <a:pPr lvl="1"/>
            <a:r>
              <a:rPr lang="en-GB" dirty="0"/>
              <a:t>All data is stored explicitly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B700A7-B1E8-D8F7-E121-68E9CDD94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FE2F2-AFC5-0AD3-D1BB-BFC2D890B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53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Scientific Notation (in Decimal)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85821"/>
            <a:ext cx="10515600" cy="1478202"/>
          </a:xfrm>
        </p:spPr>
        <p:txBody>
          <a:bodyPr>
            <a:normAutofit/>
          </a:bodyPr>
          <a:lstStyle/>
          <a:p>
            <a:r>
              <a:rPr lang="en-GB" sz="2400" dirty="0"/>
              <a:t>Normalized form has exactly one, non-zero digit to left of decimal point</a:t>
            </a:r>
          </a:p>
          <a:p>
            <a:endParaRPr lang="en-GB" sz="2400" dirty="0"/>
          </a:p>
          <a:p>
            <a:r>
              <a:rPr lang="en-GB" sz="2400" dirty="0"/>
              <a:t>1/1,000,000,000 = 1.0 x 10</a:t>
            </a:r>
            <a:r>
              <a:rPr lang="en-GB" sz="2400" baseline="30000" dirty="0"/>
              <a:t>-9</a:t>
            </a:r>
            <a:r>
              <a:rPr lang="en-GB" sz="2400" dirty="0"/>
              <a:t> = 0.1 x 10</a:t>
            </a:r>
            <a:r>
              <a:rPr lang="en-GB" sz="2400" baseline="30000" dirty="0"/>
              <a:t>-8</a:t>
            </a:r>
            <a:r>
              <a:rPr lang="en-GB" sz="2400" dirty="0"/>
              <a:t> = 10.0 x 10</a:t>
            </a:r>
            <a:r>
              <a:rPr lang="en-GB" sz="2400" baseline="30000" dirty="0"/>
              <a:t>-10 </a:t>
            </a:r>
            <a:r>
              <a:rPr lang="en-GB" sz="2400" dirty="0"/>
              <a:t>= …</a:t>
            </a:r>
            <a:endParaRPr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2A1FAB-D700-DDBB-BE4D-1DB8DED0BF62}"/>
              </a:ext>
            </a:extLst>
          </p:cNvPr>
          <p:cNvSpPr txBox="1"/>
          <p:nvPr/>
        </p:nvSpPr>
        <p:spPr>
          <a:xfrm>
            <a:off x="3451578" y="2110627"/>
            <a:ext cx="5288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3.14</a:t>
            </a:r>
            <a:r>
              <a:rPr lang="en-GB" sz="3600" baseline="-25000" dirty="0"/>
              <a:t>ten</a:t>
            </a:r>
            <a:r>
              <a:rPr lang="en-GB" sz="3600" dirty="0"/>
              <a:t>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GB" sz="3600" dirty="0"/>
              <a:t> 10</a:t>
            </a:r>
            <a:r>
              <a:rPr lang="en-GB" sz="3600" baseline="30000" dirty="0"/>
              <a:t>3210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1C892-F878-944F-462E-0F06BB22A066}"/>
              </a:ext>
            </a:extLst>
          </p:cNvPr>
          <p:cNvSpPr txBox="1"/>
          <p:nvPr/>
        </p:nvSpPr>
        <p:spPr>
          <a:xfrm>
            <a:off x="7989711" y="1696039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Exponent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30A68-767D-5E17-1695-3ECDA69A323F}"/>
              </a:ext>
            </a:extLst>
          </p:cNvPr>
          <p:cNvSpPr txBox="1"/>
          <p:nvPr/>
        </p:nvSpPr>
        <p:spPr>
          <a:xfrm>
            <a:off x="3084690" y="1690690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Mantissa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E4E3E7-3B8D-5667-C942-A93EB6D75E91}"/>
              </a:ext>
            </a:extLst>
          </p:cNvPr>
          <p:cNvSpPr txBox="1"/>
          <p:nvPr/>
        </p:nvSpPr>
        <p:spPr>
          <a:xfrm>
            <a:off x="3084690" y="2853244"/>
            <a:ext cx="1504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Decimal point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B939B8-5680-816D-B041-344001108629}"/>
              </a:ext>
            </a:extLst>
          </p:cNvPr>
          <p:cNvSpPr txBox="1"/>
          <p:nvPr/>
        </p:nvSpPr>
        <p:spPr>
          <a:xfrm>
            <a:off x="7704667" y="2851942"/>
            <a:ext cx="1402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Radix (Base)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756CC7AC-552D-E5D2-2637-9CCA5900F72E}"/>
              </a:ext>
            </a:extLst>
          </p:cNvPr>
          <p:cNvCxnSpPr>
            <a:stCxn id="9" idx="3"/>
          </p:cNvCxnSpPr>
          <p:nvPr/>
        </p:nvCxnSpPr>
        <p:spPr>
          <a:xfrm flipV="1">
            <a:off x="4588934" y="2709330"/>
            <a:ext cx="445910" cy="328580"/>
          </a:xfrm>
          <a:prstGeom prst="bentConnector3">
            <a:avLst>
              <a:gd name="adj1" fmla="val 99367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>
            <a:extLst>
              <a:ext uri="{FF2B5EF4-FFF2-40B4-BE49-F238E27FC236}">
                <a16:creationId xmlns:a16="http://schemas.microsoft.com/office/drawing/2014/main" id="{A26E9C71-F542-6F7F-9B24-4424DB93EC03}"/>
              </a:ext>
            </a:extLst>
          </p:cNvPr>
          <p:cNvSpPr/>
          <p:nvPr/>
        </p:nvSpPr>
        <p:spPr>
          <a:xfrm rot="16200000">
            <a:off x="5051777" y="1750862"/>
            <a:ext cx="191911" cy="849605"/>
          </a:xfrm>
          <a:prstGeom prst="rightBrac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E745045D-9ED3-0160-4FC4-A1801BD83149}"/>
              </a:ext>
            </a:extLst>
          </p:cNvPr>
          <p:cNvCxnSpPr>
            <a:cxnSpLocks/>
            <a:stCxn id="8" idx="3"/>
            <a:endCxn id="14" idx="1"/>
          </p:cNvCxnSpPr>
          <p:nvPr/>
        </p:nvCxnSpPr>
        <p:spPr>
          <a:xfrm>
            <a:off x="4202290" y="1875356"/>
            <a:ext cx="945443" cy="204353"/>
          </a:xfrm>
          <a:prstGeom prst="bentConnector4">
            <a:avLst>
              <a:gd name="adj1" fmla="val 70596"/>
              <a:gd name="adj2" fmla="val 46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Brace 21">
            <a:extLst>
              <a:ext uri="{FF2B5EF4-FFF2-40B4-BE49-F238E27FC236}">
                <a16:creationId xmlns:a16="http://schemas.microsoft.com/office/drawing/2014/main" id="{1CEE76FD-D8D0-85E5-E294-56C2F5CD5278}"/>
              </a:ext>
            </a:extLst>
          </p:cNvPr>
          <p:cNvSpPr/>
          <p:nvPr/>
        </p:nvSpPr>
        <p:spPr>
          <a:xfrm rot="16200000">
            <a:off x="7038595" y="1846844"/>
            <a:ext cx="191911" cy="657639"/>
          </a:xfrm>
          <a:prstGeom prst="rightBrac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7BC90387-09E7-2B2F-8968-913DD7AF5513}"/>
              </a:ext>
            </a:extLst>
          </p:cNvPr>
          <p:cNvCxnSpPr>
            <a:cxnSpLocks/>
            <a:stCxn id="7" idx="1"/>
            <a:endCxn id="22" idx="1"/>
          </p:cNvCxnSpPr>
          <p:nvPr/>
        </p:nvCxnSpPr>
        <p:spPr>
          <a:xfrm rot="10800000" flipV="1">
            <a:off x="7134551" y="1880704"/>
            <a:ext cx="855160" cy="199003"/>
          </a:xfrm>
          <a:prstGeom prst="bentConnector4">
            <a:avLst>
              <a:gd name="adj1" fmla="val 44390"/>
              <a:gd name="adj2" fmla="val -321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40716032-9004-6D81-3765-EC8512DDED0A}"/>
              </a:ext>
            </a:extLst>
          </p:cNvPr>
          <p:cNvCxnSpPr>
            <a:cxnSpLocks/>
            <a:stCxn id="10" idx="1"/>
          </p:cNvCxnSpPr>
          <p:nvPr/>
        </p:nvCxnSpPr>
        <p:spPr>
          <a:xfrm rot="10800000">
            <a:off x="6619467" y="2666998"/>
            <a:ext cx="1085200" cy="369610"/>
          </a:xfrm>
          <a:prstGeom prst="bentConnector3">
            <a:avLst>
              <a:gd name="adj1" fmla="val 100323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B3B4B137-0DBB-B501-277B-34E87E4BFC4E}"/>
              </a:ext>
            </a:extLst>
          </p:cNvPr>
          <p:cNvCxnSpPr>
            <a:cxnSpLocks/>
            <a:stCxn id="10" idx="1"/>
          </p:cNvCxnSpPr>
          <p:nvPr/>
        </p:nvCxnSpPr>
        <p:spPr>
          <a:xfrm rot="10800000">
            <a:off x="5748867" y="2756958"/>
            <a:ext cx="1955800" cy="279650"/>
          </a:xfrm>
          <a:prstGeom prst="bentConnector3">
            <a:avLst>
              <a:gd name="adj1" fmla="val 100000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5189811-4843-DA04-1F41-6D3FAD89D6FF}"/>
              </a:ext>
            </a:extLst>
          </p:cNvPr>
          <p:cNvSpPr txBox="1"/>
          <p:nvPr/>
        </p:nvSpPr>
        <p:spPr>
          <a:xfrm>
            <a:off x="3228591" y="5227158"/>
            <a:ext cx="1586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6"/>
                </a:solidFill>
              </a:rPr>
              <a:t>Normalised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2D84B00E-2AEA-367F-AA1E-12A1BCEC092D}"/>
              </a:ext>
            </a:extLst>
          </p:cNvPr>
          <p:cNvSpPr/>
          <p:nvPr/>
        </p:nvSpPr>
        <p:spPr>
          <a:xfrm rot="5400000">
            <a:off x="3925680" y="4500770"/>
            <a:ext cx="191911" cy="1134595"/>
          </a:xfrm>
          <a:prstGeom prst="rightBrac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EC0EF9-9188-F97E-2FA1-9282CE9D3886}"/>
              </a:ext>
            </a:extLst>
          </p:cNvPr>
          <p:cNvSpPr txBox="1"/>
          <p:nvPr/>
        </p:nvSpPr>
        <p:spPr>
          <a:xfrm>
            <a:off x="5686496" y="5227158"/>
            <a:ext cx="1673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rgbClr val="FF0000"/>
                </a:solidFill>
              </a:rPr>
              <a:t>Denormalised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3AFF72AF-E211-5CFC-890A-1825194E3B1A}"/>
              </a:ext>
            </a:extLst>
          </p:cNvPr>
          <p:cNvSpPr/>
          <p:nvPr/>
        </p:nvSpPr>
        <p:spPr>
          <a:xfrm rot="5400000">
            <a:off x="6427462" y="3409864"/>
            <a:ext cx="191911" cy="3316407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/>
              </a:solidFill>
            </a:endParaRPr>
          </a:p>
        </p:txBody>
      </p:sp>
      <p:pic>
        <p:nvPicPr>
          <p:cNvPr id="1028" name="Picture 4" descr="Cute emoji collections 582x702 | Coisas engraçadas, Engraçado, Animação">
            <a:extLst>
              <a:ext uri="{FF2B5EF4-FFF2-40B4-BE49-F238E27FC236}">
                <a16:creationId xmlns:a16="http://schemas.microsoft.com/office/drawing/2014/main" id="{AFFF1AD0-14AD-FAE0-1891-D08AD4382B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0" t="17125" r="16910" b="15211"/>
          <a:stretch/>
        </p:blipFill>
        <p:spPr bwMode="auto">
          <a:xfrm>
            <a:off x="7989712" y="4637988"/>
            <a:ext cx="1849127" cy="222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D1D571E-A95F-CCA3-AEEA-1F7F062E25AE}"/>
              </a:ext>
            </a:extLst>
          </p:cNvPr>
          <p:cNvSpPr txBox="1"/>
          <p:nvPr/>
        </p:nvSpPr>
        <p:spPr>
          <a:xfrm>
            <a:off x="6633520" y="2302537"/>
            <a:ext cx="111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ten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75629AB3-8492-B141-0788-6F9AD19F0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EAF22F5-0D17-191F-C7F9-D17F8529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06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Compressed-Sparse Row (CSR)</a:t>
            </a:r>
            <a:r>
              <a:rPr lang="en-GB" dirty="0"/>
              <a:t> Encoding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Represents a matrix with 3 one-dimension arrays</a:t>
            </a:r>
          </a:p>
          <a:p>
            <a:r>
              <a:rPr lang="en-GB" sz="2400" dirty="0"/>
              <a:t>Bound of each row (size: #rows)</a:t>
            </a:r>
          </a:p>
          <a:p>
            <a:r>
              <a:rPr lang="en-GB" sz="2400" dirty="0"/>
              <a:t>Column index for each non-zero element within the row (size: #non-zero)</a:t>
            </a:r>
          </a:p>
          <a:p>
            <a:r>
              <a:rPr lang="en-GB" sz="2400" dirty="0"/>
              <a:t>Non-zero values (size: #non-zero)</a:t>
            </a:r>
          </a:p>
          <a:p>
            <a:r>
              <a:rPr lang="en-GB" sz="2400" dirty="0"/>
              <a:t>Pros: allow fast row access</a:t>
            </a:r>
            <a:br>
              <a:rPr lang="en-GB" sz="2400" dirty="0"/>
            </a:br>
            <a:endParaRPr sz="2400" dirty="0"/>
          </a:p>
        </p:txBody>
      </p:sp>
      <p:pic>
        <p:nvPicPr>
          <p:cNvPr id="4" name="Picture 3" descr="15.png"/>
          <p:cNvPicPr>
            <a:picLocks noChangeAspect="1"/>
          </p:cNvPicPr>
          <p:nvPr/>
        </p:nvPicPr>
        <p:blipFill rotWithShape="1">
          <a:blip r:embed="rId2"/>
          <a:srcRect l="48468" t="65063" r="6905" b="-1591"/>
          <a:stretch/>
        </p:blipFill>
        <p:spPr>
          <a:xfrm>
            <a:off x="6516711" y="4348484"/>
            <a:ext cx="3970019" cy="167698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98107-CBC9-544A-6F77-CE78E7D9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6E722-0188-68A2-B5A4-3DA5360B9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50</a:t>
            </a:fld>
            <a:endParaRPr lang="en-US"/>
          </a:p>
        </p:txBody>
      </p:sp>
      <p:pic>
        <p:nvPicPr>
          <p:cNvPr id="8" name="Picture 7" descr="13.png">
            <a:extLst>
              <a:ext uri="{FF2B5EF4-FFF2-40B4-BE49-F238E27FC236}">
                <a16:creationId xmlns:a16="http://schemas.microsoft.com/office/drawing/2014/main" id="{69B95BD5-9700-9C74-6DF4-2DD20B33DB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" t="65259" r="67936" b="-3066"/>
          <a:stretch/>
        </p:blipFill>
        <p:spPr>
          <a:xfrm>
            <a:off x="1273263" y="4348484"/>
            <a:ext cx="3215023" cy="169969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68CB3220-C824-C53F-52F3-C1AC3AFF73EB}"/>
              </a:ext>
            </a:extLst>
          </p:cNvPr>
          <p:cNvSpPr/>
          <p:nvPr/>
        </p:nvSpPr>
        <p:spPr>
          <a:xfrm>
            <a:off x="4629955" y="4797389"/>
            <a:ext cx="1745087" cy="779172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8.png"/>
          <p:cNvPicPr>
            <a:picLocks noChangeAspect="1"/>
          </p:cNvPicPr>
          <p:nvPr/>
        </p:nvPicPr>
        <p:blipFill rotWithShape="1">
          <a:blip r:embed="rId2"/>
          <a:srcRect l="66963" t="32331" r="-905" b="13963"/>
          <a:stretch/>
        </p:blipFill>
        <p:spPr>
          <a:xfrm>
            <a:off x="6516712" y="3288711"/>
            <a:ext cx="3963580" cy="273675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862256" cy="1325563"/>
          </a:xfrm>
        </p:spPr>
        <p:txBody>
          <a:bodyPr>
            <a:normAutofit/>
          </a:bodyPr>
          <a:lstStyle/>
          <a:p>
            <a:r>
              <a:rPr lang="en-GB" dirty="0"/>
              <a:t>Doubly compressed sparse row/column (DCSR/DCSC) Encoding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52803"/>
          </a:xfrm>
        </p:spPr>
        <p:txBody>
          <a:bodyPr>
            <a:normAutofit/>
          </a:bodyPr>
          <a:lstStyle/>
          <a:p>
            <a:r>
              <a:rPr lang="en-GB" sz="2400" dirty="0"/>
              <a:t>Can equivalently store bounds to remove entirely empty rows/columns</a:t>
            </a:r>
          </a:p>
          <a:p>
            <a:endParaRPr sz="2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F1F1A-CF91-6302-AE1B-4135FC11B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5ED06-4EB9-D39A-B144-48D75C196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51</a:t>
            </a:fld>
            <a:endParaRPr lang="en-US"/>
          </a:p>
        </p:txBody>
      </p:sp>
      <p:pic>
        <p:nvPicPr>
          <p:cNvPr id="11" name="Picture 10" descr="13.png">
            <a:extLst>
              <a:ext uri="{FF2B5EF4-FFF2-40B4-BE49-F238E27FC236}">
                <a16:creationId xmlns:a16="http://schemas.microsoft.com/office/drawing/2014/main" id="{B3976F44-3A00-FB53-0283-D93301753D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" t="65259" r="67936" b="-3066"/>
          <a:stretch/>
        </p:blipFill>
        <p:spPr>
          <a:xfrm>
            <a:off x="1273263" y="4348484"/>
            <a:ext cx="3215023" cy="169969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C8CBE832-018E-AFFB-0A23-88357775A8D8}"/>
              </a:ext>
            </a:extLst>
          </p:cNvPr>
          <p:cNvSpPr/>
          <p:nvPr/>
        </p:nvSpPr>
        <p:spPr>
          <a:xfrm>
            <a:off x="4629955" y="4797389"/>
            <a:ext cx="1745087" cy="779172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5FDF20-77F2-6A90-A9B3-B73ECC399B84}"/>
              </a:ext>
            </a:extLst>
          </p:cNvPr>
          <p:cNvSpPr txBox="1"/>
          <p:nvPr/>
        </p:nvSpPr>
        <p:spPr>
          <a:xfrm>
            <a:off x="9137362" y="5962419"/>
            <a:ext cx="1442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4"/>
                </a:solidFill>
              </a:rPr>
              <a:t>DCSR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Tensor storage format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9981"/>
            <a:ext cx="10515600" cy="4351338"/>
          </a:xfrm>
        </p:spPr>
        <p:txBody>
          <a:bodyPr>
            <a:normAutofit/>
          </a:bodyPr>
          <a:lstStyle/>
          <a:p>
            <a:r>
              <a:rPr lang="en-GB" sz="2400" dirty="0"/>
              <a:t>Can extend the concept to any Tensor (multi-dimensional array)</a:t>
            </a:r>
          </a:p>
          <a:p>
            <a:r>
              <a:rPr lang="en-GB" sz="2300" dirty="0"/>
              <a:t>Separately designate each dimension as dense or sparse</a:t>
            </a:r>
          </a:p>
          <a:p>
            <a:r>
              <a:rPr lang="en-GB" sz="2300" dirty="0"/>
              <a:t>Specify the order in which dimensions are stored</a:t>
            </a:r>
          </a:p>
          <a:p>
            <a:pPr lvl="1"/>
            <a:r>
              <a:rPr lang="en-GB" sz="2000" dirty="0"/>
              <a:t>E.g. CSR is a row-dense, column-sparse format.</a:t>
            </a:r>
            <a:br>
              <a:rPr lang="en-GB" sz="2000" dirty="0"/>
            </a:br>
            <a:endParaRPr sz="20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417463-5E85-0E63-9638-AEB3A5F12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448FC-4EC5-AAAB-8E05-F67E3CB58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52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928304C-B3BE-C754-06C8-CBE2954C25DB}"/>
              </a:ext>
            </a:extLst>
          </p:cNvPr>
          <p:cNvGrpSpPr/>
          <p:nvPr/>
        </p:nvGrpSpPr>
        <p:grpSpPr>
          <a:xfrm>
            <a:off x="2107636" y="3499556"/>
            <a:ext cx="8349264" cy="3359232"/>
            <a:chOff x="3125273" y="3210104"/>
            <a:chExt cx="9066727" cy="3647896"/>
          </a:xfrm>
        </p:grpSpPr>
        <p:pic>
          <p:nvPicPr>
            <p:cNvPr id="12290" name="Picture 2" descr="Image">
              <a:extLst>
                <a:ext uri="{FF2B5EF4-FFF2-40B4-BE49-F238E27FC236}">
                  <a16:creationId xmlns:a16="http://schemas.microsoft.com/office/drawing/2014/main" id="{53168F02-99FA-9871-F183-8C4857AF49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7" t="32120" r="12010" b="10974"/>
            <a:stretch/>
          </p:blipFill>
          <p:spPr bwMode="auto">
            <a:xfrm>
              <a:off x="3125273" y="3210104"/>
              <a:ext cx="9066727" cy="3647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E3EA63-23E8-5597-F6E0-3E4643268DC2}"/>
                </a:ext>
              </a:extLst>
            </p:cNvPr>
            <p:cNvSpPr/>
            <p:nvPr/>
          </p:nvSpPr>
          <p:spPr>
            <a:xfrm>
              <a:off x="3125273" y="6288617"/>
              <a:ext cx="2609483" cy="5693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5AA698E-465E-BA0C-F7CC-68541328E531}"/>
                </a:ext>
              </a:extLst>
            </p:cNvPr>
            <p:cNvSpPr/>
            <p:nvPr/>
          </p:nvSpPr>
          <p:spPr>
            <a:xfrm>
              <a:off x="4104217" y="6001808"/>
              <a:ext cx="300566" cy="306917"/>
            </a:xfrm>
            <a:prstGeom prst="roundRect">
              <a:avLst>
                <a:gd name="adj" fmla="val 28491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927E3FB-B985-BC9C-A257-5C4C3350B46E}"/>
                </a:ext>
              </a:extLst>
            </p:cNvPr>
            <p:cNvSpPr/>
            <p:nvPr/>
          </p:nvSpPr>
          <p:spPr>
            <a:xfrm>
              <a:off x="5990874" y="5995459"/>
              <a:ext cx="746477" cy="306917"/>
            </a:xfrm>
            <a:prstGeom prst="roundRect">
              <a:avLst>
                <a:gd name="adj" fmla="val 28491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738D6-9D31-E705-1793-7AF587E08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Andrew W. Rose Imperial College London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5771444" cy="1325563"/>
          </a:xfrm>
        </p:spPr>
        <p:txBody>
          <a:bodyPr/>
          <a:lstStyle/>
          <a:p>
            <a:r>
              <a:rPr lang="en-GB" dirty="0"/>
              <a:t>The simplest solution:</a:t>
            </a:r>
            <a:br>
              <a:rPr lang="en-GB" dirty="0"/>
            </a:br>
            <a:r>
              <a:rPr dirty="0"/>
              <a:t>I/O </a:t>
            </a:r>
            <a:r>
              <a:rPr lang="en-GB" dirty="0"/>
              <a:t>Compression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65978" cy="2441575"/>
          </a:xfrm>
        </p:spPr>
        <p:txBody>
          <a:bodyPr>
            <a:normAutofit/>
          </a:bodyPr>
          <a:lstStyle/>
          <a:p>
            <a:r>
              <a:rPr lang="en-GB" sz="2400" dirty="0"/>
              <a:t>For example:</a:t>
            </a:r>
          </a:p>
          <a:p>
            <a:pPr lvl="1"/>
            <a:r>
              <a:rPr lang="en-GB" sz="2100" dirty="0"/>
              <a:t>NVDLA</a:t>
            </a:r>
          </a:p>
          <a:p>
            <a:pPr lvl="1"/>
            <a:r>
              <a:rPr lang="en-GB" sz="2100" dirty="0" err="1"/>
              <a:t>Eyeriss</a:t>
            </a:r>
            <a:r>
              <a:rPr lang="en-GB" sz="2100" dirty="0"/>
              <a:t> (</a:t>
            </a:r>
            <a:r>
              <a:rPr lang="en-GB" sz="1700" dirty="0"/>
              <a:t>Chen et al., ISSCC 2016)</a:t>
            </a:r>
          </a:p>
          <a:p>
            <a:r>
              <a:rPr lang="en-GB" sz="2300" dirty="0"/>
              <a:t>Matrix operations on uncompressed matrix</a:t>
            </a:r>
            <a:endParaRPr sz="2300" dirty="0"/>
          </a:p>
        </p:txBody>
      </p:sp>
      <p:pic>
        <p:nvPicPr>
          <p:cNvPr id="4" name="Picture 3" descr="4.png"/>
          <p:cNvPicPr>
            <a:picLocks noChangeAspect="1"/>
          </p:cNvPicPr>
          <p:nvPr/>
        </p:nvPicPr>
        <p:blipFill rotWithShape="1">
          <a:blip r:embed="rId2"/>
          <a:srcRect l="2397" t="7322" b="5464"/>
          <a:stretch/>
        </p:blipFill>
        <p:spPr>
          <a:xfrm>
            <a:off x="5551399" y="3084675"/>
            <a:ext cx="6640599" cy="378338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905364-666A-FB58-3A39-229851E9E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CA8E9A-FBF1-A29E-2FF9-6265B11D72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5" t="4032" r="1892" b="2852"/>
          <a:stretch/>
        </p:blipFill>
        <p:spPr>
          <a:xfrm>
            <a:off x="5554133" y="1"/>
            <a:ext cx="6637866" cy="30054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3B8700C-DCDA-B4B1-3E8E-A73C7977B8EC}"/>
              </a:ext>
            </a:extLst>
          </p:cNvPr>
          <p:cNvSpPr/>
          <p:nvPr/>
        </p:nvSpPr>
        <p:spPr>
          <a:xfrm>
            <a:off x="7700433" y="524231"/>
            <a:ext cx="421217" cy="11077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C5A3CF-295E-E562-36F8-21B5CB3F001E}"/>
              </a:ext>
            </a:extLst>
          </p:cNvPr>
          <p:cNvGrpSpPr/>
          <p:nvPr/>
        </p:nvGrpSpPr>
        <p:grpSpPr>
          <a:xfrm>
            <a:off x="438345" y="3780309"/>
            <a:ext cx="4628561" cy="2874491"/>
            <a:chOff x="245097" y="3911604"/>
            <a:chExt cx="4760535" cy="2956451"/>
          </a:xfrm>
        </p:grpSpPr>
        <p:pic>
          <p:nvPicPr>
            <p:cNvPr id="10" name="Picture 9" descr="5.png">
              <a:extLst>
                <a:ext uri="{FF2B5EF4-FFF2-40B4-BE49-F238E27FC236}">
                  <a16:creationId xmlns:a16="http://schemas.microsoft.com/office/drawing/2014/main" id="{2A13B980-E500-8503-19C0-B60FD84C6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782" t="-1500" r="37605" b="34630"/>
            <a:stretch/>
          </p:blipFill>
          <p:spPr>
            <a:xfrm>
              <a:off x="245097" y="3911604"/>
              <a:ext cx="4760535" cy="2956451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B53817-586D-63AE-1C5E-492E527D54C3}"/>
                </a:ext>
              </a:extLst>
            </p:cNvPr>
            <p:cNvSpPr txBox="1"/>
            <p:nvPr/>
          </p:nvSpPr>
          <p:spPr>
            <a:xfrm>
              <a:off x="3543942" y="3916451"/>
              <a:ext cx="1442300" cy="50648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1600" b="1" dirty="0">
                  <a:solidFill>
                    <a:schemeClr val="accent1"/>
                  </a:solidFill>
                </a:rPr>
                <a:t>Uncompressed</a:t>
              </a:r>
            </a:p>
            <a:p>
              <a:pPr algn="r"/>
              <a:r>
                <a:rPr lang="en-GB" sz="1600" b="1" dirty="0">
                  <a:solidFill>
                    <a:srgbClr val="C00000"/>
                  </a:solidFill>
                </a:rPr>
                <a:t>Compressed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0068C1F-2928-4D90-D1EB-8D6A9F69D233}"/>
              </a:ext>
            </a:extLst>
          </p:cNvPr>
          <p:cNvSpPr/>
          <p:nvPr/>
        </p:nvSpPr>
        <p:spPr>
          <a:xfrm>
            <a:off x="6670886" y="5184987"/>
            <a:ext cx="678181" cy="28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CC3C21-04DC-1F3A-260C-4954CC271706}"/>
              </a:ext>
            </a:extLst>
          </p:cNvPr>
          <p:cNvSpPr/>
          <p:nvPr/>
        </p:nvSpPr>
        <p:spPr>
          <a:xfrm>
            <a:off x="6738445" y="4404707"/>
            <a:ext cx="940822" cy="28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AE41418-618F-B8CA-16C9-D52004868987}"/>
              </a:ext>
            </a:extLst>
          </p:cNvPr>
          <p:cNvCxnSpPr/>
          <p:nvPr/>
        </p:nvCxnSpPr>
        <p:spPr>
          <a:xfrm flipH="1">
            <a:off x="7679267" y="3765550"/>
            <a:ext cx="514350" cy="639157"/>
          </a:xfrm>
          <a:prstGeom prst="line">
            <a:avLst/>
          </a:prstGeom>
          <a:ln w="444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2F6F9D-4485-F2D7-8E08-9411871AB713}"/>
              </a:ext>
            </a:extLst>
          </p:cNvPr>
          <p:cNvCxnSpPr>
            <a:cxnSpLocks/>
          </p:cNvCxnSpPr>
          <p:nvPr/>
        </p:nvCxnSpPr>
        <p:spPr>
          <a:xfrm flipH="1" flipV="1">
            <a:off x="7679267" y="4688763"/>
            <a:ext cx="514350" cy="947920"/>
          </a:xfrm>
          <a:prstGeom prst="line">
            <a:avLst/>
          </a:prstGeom>
          <a:ln w="444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D47F-4B0F-25AF-BBF0-4C6B9541E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 you can go hardcore and multiply sparse on sparse</a:t>
            </a:r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ED8F3DEB-419C-CFAB-0554-E0F87F7F63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11144"/>
            <a:ext cx="5181600" cy="3780300"/>
          </a:xfr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6AE3726-57EC-EDC4-61BF-6238DCF7F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62600" cy="4351338"/>
          </a:xfrm>
        </p:spPr>
        <p:txBody>
          <a:bodyPr>
            <a:normAutofit/>
          </a:bodyPr>
          <a:lstStyle/>
          <a:p>
            <a:r>
              <a:rPr lang="en-GB" sz="2400" dirty="0"/>
              <a:t>Calculate in parallel which multiplications are non-zero and priority-encode them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9D918-1AB1-D252-4196-3887E89FE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A6B37-7E9D-477D-CFD2-A365BDC2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F3A726-9410-C1B8-77AD-971F2027395D}"/>
              </a:ext>
            </a:extLst>
          </p:cNvPr>
          <p:cNvSpPr txBox="1"/>
          <p:nvPr/>
        </p:nvSpPr>
        <p:spPr>
          <a:xfrm>
            <a:off x="790915" y="5891444"/>
            <a:ext cx="1442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/>
                </a:solidFill>
              </a:rPr>
              <a:t>SNAP</a:t>
            </a:r>
          </a:p>
        </p:txBody>
      </p:sp>
    </p:spTree>
    <p:extLst>
      <p:ext uri="{BB962C8B-B14F-4D97-AF65-F5344CB8AC3E}">
        <p14:creationId xmlns:p14="http://schemas.microsoft.com/office/powerpoint/2010/main" val="34035953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D47F-4B0F-25AF-BBF0-4C6B9541E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 you can go hardcore and multiply sparse on sparse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32342E7-5AD4-0E5A-1CCF-CC75B3D492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6172200" y="2111144"/>
            <a:ext cx="5181600" cy="3780300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9D918-1AB1-D252-4196-3887E89FE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A6B37-7E9D-477D-CFD2-A365BDC2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55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CCC4E1-EA12-B4D2-F2A8-C76CB0130862}"/>
              </a:ext>
            </a:extLst>
          </p:cNvPr>
          <p:cNvSpPr txBox="1"/>
          <p:nvPr/>
        </p:nvSpPr>
        <p:spPr>
          <a:xfrm>
            <a:off x="9958481" y="5882329"/>
            <a:ext cx="1442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4"/>
                </a:solidFill>
              </a:rPr>
              <a:t>SCNN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C79C38-B939-FA64-CF35-A606E4F9D4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For CNNs, all non-zero activations must (at some point in time) be multiplied by all non-zero weights</a:t>
            </a:r>
          </a:p>
          <a:p>
            <a:r>
              <a:rPr lang="en-GB" sz="2400" dirty="0"/>
              <a:t>The lack of alignment in IA &amp; W results in a large number of scattered partial sums</a:t>
            </a:r>
          </a:p>
          <a:p>
            <a:r>
              <a:rPr lang="en-GB" sz="2400" dirty="0"/>
              <a:t>Need arbitration logic to send to corresponding output SRAM.</a:t>
            </a:r>
            <a:br>
              <a:rPr lang="en-GB" sz="2400" dirty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599734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DB0D4-7741-DBAC-7FD9-B5265EA64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Andrew W. Rose Imperial College London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Pruning – Make Weights Sparse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78778" cy="4351338"/>
          </a:xfrm>
        </p:spPr>
        <p:txBody>
          <a:bodyPr>
            <a:normAutofit/>
          </a:bodyPr>
          <a:lstStyle/>
          <a:p>
            <a:r>
              <a:rPr lang="en-GB" sz="2400" dirty="0"/>
              <a:t>Example: </a:t>
            </a:r>
            <a:r>
              <a:rPr lang="en-GB" sz="2400" dirty="0" err="1"/>
              <a:t>AlexNet</a:t>
            </a:r>
            <a:endParaRPr lang="en-GB" sz="2400" dirty="0"/>
          </a:p>
          <a:p>
            <a:r>
              <a:rPr lang="en-GB" sz="2400" dirty="0"/>
              <a:t>Weight Reduction: CONV layers 2.7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GB" sz="2400" dirty="0"/>
              <a:t>, FC layers 9.9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endParaRPr lang="en-GB" sz="2400" dirty="0"/>
          </a:p>
          <a:p>
            <a:pPr lvl="1"/>
            <a:r>
              <a:rPr lang="en-GB" sz="2000" dirty="0"/>
              <a:t>Most reduction on fully connected layers</a:t>
            </a:r>
          </a:p>
          <a:p>
            <a:r>
              <a:rPr lang="en-GB" sz="2400" dirty="0"/>
              <a:t>Overall: 9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GB" sz="2400" dirty="0"/>
              <a:t> weight reduction, 3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GB" sz="2400" dirty="0"/>
              <a:t> MAC reduction</a:t>
            </a:r>
            <a:br>
              <a:rPr lang="en-GB" sz="2400" dirty="0"/>
            </a:br>
            <a:endParaRPr sz="2400" dirty="0"/>
          </a:p>
        </p:txBody>
      </p:sp>
      <p:pic>
        <p:nvPicPr>
          <p:cNvPr id="4" name="Picture 3" descr="12.png"/>
          <p:cNvPicPr>
            <a:picLocks noChangeAspect="1"/>
          </p:cNvPicPr>
          <p:nvPr/>
        </p:nvPicPr>
        <p:blipFill rotWithShape="1">
          <a:blip r:embed="rId3"/>
          <a:srcRect t="9555" b="32914"/>
          <a:stretch/>
        </p:blipFill>
        <p:spPr>
          <a:xfrm>
            <a:off x="6108738" y="1779022"/>
            <a:ext cx="6096000" cy="228451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9A1B9-D7CE-07C2-5467-F7569E1ED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FAE51A-CBA3-45AD-93D2-C53B738383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31" r="-617"/>
          <a:stretch/>
        </p:blipFill>
        <p:spPr>
          <a:xfrm>
            <a:off x="437444" y="4273536"/>
            <a:ext cx="11317111" cy="2584464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ways to induce sparsity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44200" cy="4351338"/>
          </a:xfrm>
        </p:spPr>
        <p:txBody>
          <a:bodyPr>
            <a:normAutofit/>
          </a:bodyPr>
          <a:lstStyle/>
          <a:p>
            <a:r>
              <a:rPr lang="en-GB" sz="2400" dirty="0"/>
              <a:t>Don't reinvent the wheel</a:t>
            </a:r>
          </a:p>
          <a:p>
            <a:pPr lvl="1"/>
            <a:r>
              <a:rPr lang="en-GB" sz="2000" dirty="0"/>
              <a:t>The digital image people have been looking at this stuff for a long time</a:t>
            </a:r>
          </a:p>
          <a:p>
            <a:r>
              <a:rPr lang="en-GB" sz="2400" dirty="0"/>
              <a:t>Exploit Spatial Correlation of Inputs</a:t>
            </a:r>
          </a:p>
          <a:p>
            <a:pPr lvl="1"/>
            <a:r>
              <a:rPr lang="en-GB" sz="2000" dirty="0"/>
              <a:t>Delta code neighbouring values resulting in many zeros for uniform areas</a:t>
            </a:r>
          </a:p>
          <a:p>
            <a:pPr lvl="1"/>
            <a:r>
              <a:rPr lang="en-GB" sz="2000" dirty="0"/>
              <a:t>Works for any activation field, not just input image</a:t>
            </a:r>
          </a:p>
        </p:txBody>
      </p:sp>
      <p:pic>
        <p:nvPicPr>
          <p:cNvPr id="4" name="Picture 3" descr="10.png"/>
          <p:cNvPicPr>
            <a:picLocks noChangeAspect="1"/>
          </p:cNvPicPr>
          <p:nvPr/>
        </p:nvPicPr>
        <p:blipFill rotWithShape="1">
          <a:blip r:embed="rId2"/>
          <a:srcRect l="1730" t="35990" r="1008" b="21918"/>
          <a:stretch/>
        </p:blipFill>
        <p:spPr>
          <a:xfrm>
            <a:off x="1653821" y="3951103"/>
            <a:ext cx="8884357" cy="2297289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E2ACE2-57A0-8A41-6736-E6D3A8021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2D09E-4711-52AC-E8D4-9271F793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57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ways to save on compute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Don't reinvent the wheel</a:t>
            </a:r>
          </a:p>
          <a:p>
            <a:pPr lvl="1"/>
            <a:r>
              <a:rPr lang="en-GB" sz="2000" dirty="0"/>
              <a:t>The digital video people have been looking at this stuff for a long time</a:t>
            </a:r>
          </a:p>
          <a:p>
            <a:r>
              <a:rPr lang="en-GB" sz="2400" dirty="0"/>
              <a:t>Exploit Temporal Correlation of Inputs</a:t>
            </a:r>
          </a:p>
          <a:p>
            <a:pPr lvl="1"/>
            <a:r>
              <a:rPr lang="en-GB" sz="2100" dirty="0"/>
              <a:t>Reduce amount of computation if there is temporal correlation between frames</a:t>
            </a:r>
          </a:p>
          <a:p>
            <a:pPr lvl="1"/>
            <a:r>
              <a:rPr lang="en-GB" sz="2100" dirty="0"/>
              <a:t>Application specific (e.g. videos) – requires that the same operation is done for each frame (not always the case)</a:t>
            </a:r>
            <a:br>
              <a:rPr lang="en-GB" sz="2100" dirty="0"/>
            </a:br>
            <a:endParaRPr sz="21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EBA46-2D7A-579C-7EDA-24B9AEED5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Andrew W. Rose Imperial College London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E1330-5705-5F05-71D2-093370194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58</a:t>
            </a:fld>
            <a:endParaRPr lang="en-US" dirty="0"/>
          </a:p>
        </p:txBody>
      </p:sp>
      <p:pic>
        <p:nvPicPr>
          <p:cNvPr id="4" name="Picture 3" descr="9.png"/>
          <p:cNvPicPr>
            <a:picLocks noChangeAspect="1"/>
          </p:cNvPicPr>
          <p:nvPr/>
        </p:nvPicPr>
        <p:blipFill rotWithShape="1">
          <a:blip r:embed="rId2"/>
          <a:srcRect t="49086" b="12212"/>
          <a:stretch/>
        </p:blipFill>
        <p:spPr>
          <a:xfrm>
            <a:off x="1653820" y="4060652"/>
            <a:ext cx="8884357" cy="2187739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Exploit Redundant Weights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25667" cy="4351338"/>
          </a:xfrm>
        </p:spPr>
        <p:txBody>
          <a:bodyPr>
            <a:noAutofit/>
          </a:bodyPr>
          <a:lstStyle/>
          <a:p>
            <a:r>
              <a:rPr lang="en-GB" sz="2400" dirty="0"/>
              <a:t>Repeated weight values get more likely the lower the precision we use</a:t>
            </a:r>
          </a:p>
          <a:p>
            <a:r>
              <a:rPr lang="en-GB" sz="2400" dirty="0"/>
              <a:t>Pre-process to reorder weights</a:t>
            </a:r>
          </a:p>
          <a:p>
            <a:pPr lvl="1"/>
            <a:r>
              <a:rPr lang="en-GB" sz="2100" dirty="0"/>
              <a:t>Ok since weights are known</a:t>
            </a:r>
          </a:p>
          <a:p>
            <a:r>
              <a:rPr lang="en-GB" sz="2400" dirty="0"/>
              <a:t>Perform addition before multiplication to reduce number of multiplies and RAM accesses</a:t>
            </a:r>
          </a:p>
          <a:p>
            <a:r>
              <a:rPr lang="en-GB" sz="2400" dirty="0"/>
              <a:t>Example: Input = [1 2 3] and filter [A B A]</a:t>
            </a:r>
          </a:p>
          <a:p>
            <a:pPr lvl="1"/>
            <a:r>
              <a:rPr lang="en-GB" sz="2000" dirty="0"/>
              <a:t>Typical processing: (A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GB" sz="2000" dirty="0"/>
              <a:t>1) + (B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GB" sz="2000" dirty="0"/>
              <a:t>2) + (A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GB" sz="2000" dirty="0"/>
              <a:t>3)   </a:t>
            </a:r>
          </a:p>
          <a:p>
            <a:pPr lvl="2"/>
            <a:r>
              <a:rPr lang="en-GB" sz="2000" dirty="0">
                <a:solidFill>
                  <a:schemeClr val="accent2"/>
                </a:solidFill>
              </a:rPr>
              <a:t>3 multiplies and 3 weight reads</a:t>
            </a:r>
          </a:p>
          <a:p>
            <a:pPr lvl="1"/>
            <a:r>
              <a:rPr lang="en-GB" sz="2000" dirty="0"/>
              <a:t>We can reorder to give: (A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GB" sz="2000" dirty="0"/>
              <a:t>(1+3)) + (B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GB" sz="2000" dirty="0"/>
              <a:t>1) </a:t>
            </a:r>
          </a:p>
          <a:p>
            <a:pPr lvl="2"/>
            <a:r>
              <a:rPr lang="en-GB" sz="2000" dirty="0">
                <a:solidFill>
                  <a:schemeClr val="accent2"/>
                </a:solidFill>
              </a:rPr>
              <a:t>2 multiplies and 2 weight reads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1F8661-E92F-43B5-80F7-F457B69AF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C86443-39CA-0B2A-CF7E-316E616B1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Scientific Notation (in </a:t>
            </a:r>
            <a:r>
              <a:rPr lang="en-GB" dirty="0"/>
              <a:t>Binary</a:t>
            </a:r>
            <a:r>
              <a:rPr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85821"/>
            <a:ext cx="10515600" cy="2583746"/>
          </a:xfrm>
        </p:spPr>
        <p:txBody>
          <a:bodyPr>
            <a:noAutofit/>
          </a:bodyPr>
          <a:lstStyle/>
          <a:p>
            <a:r>
              <a:rPr lang="en-GB" sz="2400" dirty="0"/>
              <a:t>Normalized form has exactly one, non-zero digit to left of binary point</a:t>
            </a:r>
            <a:br>
              <a:rPr lang="en-GB" sz="2000" dirty="0"/>
            </a:b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2A1FAB-D700-DDBB-BE4D-1DB8DED0BF62}"/>
              </a:ext>
            </a:extLst>
          </p:cNvPr>
          <p:cNvSpPr txBox="1"/>
          <p:nvPr/>
        </p:nvSpPr>
        <p:spPr>
          <a:xfrm>
            <a:off x="3451578" y="2110627"/>
            <a:ext cx="5288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1.01</a:t>
            </a:r>
            <a:r>
              <a:rPr lang="en-GB" sz="3600" baseline="-25000" dirty="0"/>
              <a:t>two</a:t>
            </a:r>
            <a:r>
              <a:rPr lang="en-GB" sz="3600" dirty="0"/>
              <a:t>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GB" sz="3600" dirty="0"/>
              <a:t> 2</a:t>
            </a:r>
            <a:r>
              <a:rPr lang="en-GB" sz="3600" baseline="30000" dirty="0"/>
              <a:t>3210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1C892-F878-944F-462E-0F06BB22A066}"/>
              </a:ext>
            </a:extLst>
          </p:cNvPr>
          <p:cNvSpPr txBox="1"/>
          <p:nvPr/>
        </p:nvSpPr>
        <p:spPr>
          <a:xfrm>
            <a:off x="7989711" y="1696039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Exponent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30A68-767D-5E17-1695-3ECDA69A323F}"/>
              </a:ext>
            </a:extLst>
          </p:cNvPr>
          <p:cNvSpPr txBox="1"/>
          <p:nvPr/>
        </p:nvSpPr>
        <p:spPr>
          <a:xfrm>
            <a:off x="3084690" y="1690690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Mantissa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E4E3E7-3B8D-5667-C942-A93EB6D75E91}"/>
              </a:ext>
            </a:extLst>
          </p:cNvPr>
          <p:cNvSpPr txBox="1"/>
          <p:nvPr/>
        </p:nvSpPr>
        <p:spPr>
          <a:xfrm>
            <a:off x="3084690" y="2853244"/>
            <a:ext cx="134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Binary point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B939B8-5680-816D-B041-344001108629}"/>
              </a:ext>
            </a:extLst>
          </p:cNvPr>
          <p:cNvSpPr txBox="1"/>
          <p:nvPr/>
        </p:nvSpPr>
        <p:spPr>
          <a:xfrm>
            <a:off x="7704667" y="2851942"/>
            <a:ext cx="1402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Radix (Base)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756CC7AC-552D-E5D2-2637-9CCA5900F72E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430598" y="2709330"/>
            <a:ext cx="604246" cy="328580"/>
          </a:xfrm>
          <a:prstGeom prst="bentConnector3">
            <a:avLst>
              <a:gd name="adj1" fmla="val 99923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>
            <a:extLst>
              <a:ext uri="{FF2B5EF4-FFF2-40B4-BE49-F238E27FC236}">
                <a16:creationId xmlns:a16="http://schemas.microsoft.com/office/drawing/2014/main" id="{A26E9C71-F542-6F7F-9B24-4424DB93EC03}"/>
              </a:ext>
            </a:extLst>
          </p:cNvPr>
          <p:cNvSpPr/>
          <p:nvPr/>
        </p:nvSpPr>
        <p:spPr>
          <a:xfrm rot="16200000">
            <a:off x="5111778" y="1810863"/>
            <a:ext cx="191911" cy="729602"/>
          </a:xfrm>
          <a:prstGeom prst="rightBrac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E745045D-9ED3-0160-4FC4-A1801BD83149}"/>
              </a:ext>
            </a:extLst>
          </p:cNvPr>
          <p:cNvCxnSpPr>
            <a:cxnSpLocks/>
            <a:stCxn id="8" idx="3"/>
            <a:endCxn id="14" idx="1"/>
          </p:cNvCxnSpPr>
          <p:nvPr/>
        </p:nvCxnSpPr>
        <p:spPr>
          <a:xfrm>
            <a:off x="4202290" y="1875356"/>
            <a:ext cx="1005444" cy="204353"/>
          </a:xfrm>
          <a:prstGeom prst="bentConnector4">
            <a:avLst>
              <a:gd name="adj1" fmla="val 45228"/>
              <a:gd name="adj2" fmla="val -127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Brace 21">
            <a:extLst>
              <a:ext uri="{FF2B5EF4-FFF2-40B4-BE49-F238E27FC236}">
                <a16:creationId xmlns:a16="http://schemas.microsoft.com/office/drawing/2014/main" id="{1CEE76FD-D8D0-85E5-E294-56C2F5CD5278}"/>
              </a:ext>
            </a:extLst>
          </p:cNvPr>
          <p:cNvSpPr/>
          <p:nvPr/>
        </p:nvSpPr>
        <p:spPr>
          <a:xfrm rot="16200000">
            <a:off x="6967897" y="1846844"/>
            <a:ext cx="191911" cy="657639"/>
          </a:xfrm>
          <a:prstGeom prst="rightBrac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7BC90387-09E7-2B2F-8968-913DD7AF5513}"/>
              </a:ext>
            </a:extLst>
          </p:cNvPr>
          <p:cNvCxnSpPr>
            <a:cxnSpLocks/>
            <a:stCxn id="7" idx="1"/>
            <a:endCxn id="22" idx="1"/>
          </p:cNvCxnSpPr>
          <p:nvPr/>
        </p:nvCxnSpPr>
        <p:spPr>
          <a:xfrm rot="10800000" flipV="1">
            <a:off x="7063853" y="1880704"/>
            <a:ext cx="925858" cy="199003"/>
          </a:xfrm>
          <a:prstGeom prst="bentConnector4">
            <a:avLst>
              <a:gd name="adj1" fmla="val 44818"/>
              <a:gd name="adj2" fmla="val -376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40716032-9004-6D81-3765-EC8512DDED0A}"/>
              </a:ext>
            </a:extLst>
          </p:cNvPr>
          <p:cNvCxnSpPr>
            <a:cxnSpLocks/>
            <a:stCxn id="10" idx="1"/>
          </p:cNvCxnSpPr>
          <p:nvPr/>
        </p:nvCxnSpPr>
        <p:spPr>
          <a:xfrm rot="10800000">
            <a:off x="6619467" y="2666998"/>
            <a:ext cx="1085200" cy="369610"/>
          </a:xfrm>
          <a:prstGeom prst="bentConnector3">
            <a:avLst>
              <a:gd name="adj1" fmla="val 100323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B3B4B137-0DBB-B501-277B-34E87E4BFC4E}"/>
              </a:ext>
            </a:extLst>
          </p:cNvPr>
          <p:cNvCxnSpPr>
            <a:cxnSpLocks/>
            <a:stCxn id="10" idx="1"/>
          </p:cNvCxnSpPr>
          <p:nvPr/>
        </p:nvCxnSpPr>
        <p:spPr>
          <a:xfrm rot="10800000">
            <a:off x="5748867" y="2756958"/>
            <a:ext cx="1955800" cy="279650"/>
          </a:xfrm>
          <a:prstGeom prst="bentConnector3">
            <a:avLst>
              <a:gd name="adj1" fmla="val 100000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A704D48-7E54-84FD-B784-142F0369D0F6}"/>
              </a:ext>
            </a:extLst>
          </p:cNvPr>
          <p:cNvSpPr txBox="1"/>
          <p:nvPr/>
        </p:nvSpPr>
        <p:spPr>
          <a:xfrm>
            <a:off x="6561554" y="2302537"/>
            <a:ext cx="111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ten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5F5060B-5292-A299-9BEC-F4822B88913F}"/>
              </a:ext>
            </a:extLst>
          </p:cNvPr>
          <p:cNvCxnSpPr/>
          <p:nvPr/>
        </p:nvCxnSpPr>
        <p:spPr>
          <a:xfrm>
            <a:off x="8105421" y="4097867"/>
            <a:ext cx="9256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9677DF3E-8E98-B7D7-88D5-B42A5AFEB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A22A4FAF-2DA9-F50C-5ADB-06731AFE6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26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Exploit </a:t>
            </a:r>
            <a:r>
              <a:rPr lang="en-GB" dirty="0" err="1"/>
              <a:t>ReLU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25667" cy="4351338"/>
          </a:xfrm>
        </p:spPr>
        <p:txBody>
          <a:bodyPr>
            <a:noAutofit/>
          </a:bodyPr>
          <a:lstStyle/>
          <a:p>
            <a:r>
              <a:rPr lang="en-GB" sz="2400" dirty="0"/>
              <a:t>If we are using </a:t>
            </a:r>
            <a:r>
              <a:rPr lang="en-GB" sz="2400" dirty="0" err="1"/>
              <a:t>ReLU</a:t>
            </a:r>
            <a:r>
              <a:rPr lang="en-GB" sz="2400" dirty="0"/>
              <a:t> as our activation function</a:t>
            </a:r>
          </a:p>
          <a:p>
            <a:r>
              <a:rPr lang="en-GB" sz="2400" dirty="0"/>
              <a:t>We can order the weights and inputs by sign so that if the partial sum goes negative the output of </a:t>
            </a:r>
            <a:r>
              <a:rPr lang="en-GB" sz="2400" dirty="0" err="1"/>
              <a:t>ReLU</a:t>
            </a:r>
            <a:r>
              <a:rPr lang="en-GB" sz="2400" dirty="0"/>
              <a:t> will be guaranteed to be (or be statistically likely to be) 0.</a:t>
            </a:r>
          </a:p>
          <a:p>
            <a:r>
              <a:rPr lang="en-GB" sz="2400" dirty="0"/>
              <a:t>Can terminate accumulation early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1F8661-E92F-43B5-80F7-F457B69AF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C86443-39CA-0B2A-CF7E-316E616B1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60</a:t>
            </a:fld>
            <a:endParaRPr lang="en-US"/>
          </a:p>
        </p:txBody>
      </p:sp>
      <p:pic>
        <p:nvPicPr>
          <p:cNvPr id="15362" name="Picture 2" descr="Markdown Monster icon">
            <a:extLst>
              <a:ext uri="{FF2B5EF4-FFF2-40B4-BE49-F238E27FC236}">
                <a16:creationId xmlns:a16="http://schemas.microsoft.com/office/drawing/2014/main" id="{7D87D154-B7F2-3F49-9ADE-00C9F1310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t="69901" r="57605" b="4745"/>
          <a:stretch/>
        </p:blipFill>
        <p:spPr bwMode="auto">
          <a:xfrm>
            <a:off x="7343509" y="223135"/>
            <a:ext cx="4650935" cy="152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5323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68DA8-C283-0168-FE4E-5826482F2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Andrew W. Rose Imperial College London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Decompose </a:t>
            </a:r>
            <a:r>
              <a:rPr lang="en-GB" dirty="0"/>
              <a:t>Convolutions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Break large convolutional layers into a series of smaller convolutional layers</a:t>
            </a:r>
          </a:p>
          <a:p>
            <a:pPr lvl="1"/>
            <a:r>
              <a:rPr lang="en-GB" sz="2000" dirty="0"/>
              <a:t>Fewer weights, but same effective receptive field</a:t>
            </a:r>
          </a:p>
          <a:p>
            <a:r>
              <a:rPr lang="en-GB" sz="2400" dirty="0"/>
              <a:t>After training, perform</a:t>
            </a:r>
            <a:br>
              <a:rPr lang="en-GB" sz="2400" dirty="0"/>
            </a:br>
            <a:r>
              <a:rPr lang="en-GB" sz="2400" dirty="0"/>
              <a:t>low-rank approximation</a:t>
            </a:r>
            <a:br>
              <a:rPr lang="en-GB" sz="2400" dirty="0"/>
            </a:br>
            <a:r>
              <a:rPr lang="en-GB" sz="2400" dirty="0"/>
              <a:t>by applying tensor</a:t>
            </a:r>
            <a:br>
              <a:rPr lang="en-GB" sz="2400" dirty="0"/>
            </a:br>
            <a:r>
              <a:rPr lang="en-GB" sz="2400" dirty="0"/>
              <a:t>decomposition to weight </a:t>
            </a:r>
            <a:br>
              <a:rPr lang="en-GB" sz="2400" dirty="0"/>
            </a:br>
            <a:r>
              <a:rPr lang="en-GB" sz="2400" dirty="0"/>
              <a:t>kernel; then fine-tune </a:t>
            </a:r>
            <a:br>
              <a:rPr lang="en-GB" sz="2400" dirty="0"/>
            </a:br>
            <a:r>
              <a:rPr lang="en-GB" sz="2400" dirty="0"/>
              <a:t>weights for accuracy</a:t>
            </a:r>
            <a:br>
              <a:rPr lang="en-GB" sz="2400" dirty="0"/>
            </a:br>
            <a:br>
              <a:rPr lang="en-GB" sz="2300" dirty="0"/>
            </a:br>
            <a:endParaRPr sz="2300" dirty="0"/>
          </a:p>
        </p:txBody>
      </p:sp>
      <p:pic>
        <p:nvPicPr>
          <p:cNvPr id="4" name="Picture 3" descr="28.png"/>
          <p:cNvPicPr>
            <a:picLocks noChangeAspect="1"/>
          </p:cNvPicPr>
          <p:nvPr/>
        </p:nvPicPr>
        <p:blipFill rotWithShape="1">
          <a:blip r:embed="rId3"/>
          <a:srcRect t="17296" b="7917"/>
          <a:stretch/>
        </p:blipFill>
        <p:spPr>
          <a:xfrm>
            <a:off x="4464756" y="2597040"/>
            <a:ext cx="7727244" cy="380425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3C58BD-5340-7A8A-0C37-B38E48EB9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61</a:t>
            </a:fld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Decompose </a:t>
            </a:r>
            <a:r>
              <a:rPr lang="en-GB" dirty="0"/>
              <a:t>Convolutions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For example: </a:t>
            </a:r>
            <a:r>
              <a:rPr lang="en-GB" sz="2400" dirty="0" err="1"/>
              <a:t>AlexNet</a:t>
            </a:r>
            <a:endParaRPr lang="en-GB" sz="2400" dirty="0"/>
          </a:p>
          <a:p>
            <a:pPr lvl="1"/>
            <a:r>
              <a:rPr lang="en-GB" sz="2100" dirty="0"/>
              <a:t>Speed up by 1.6 – 2.7</a:t>
            </a:r>
            <a:r>
              <a:rPr lang="en-GB" sz="21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GB" sz="2100" dirty="0"/>
              <a:t> on CPU/GPU for CONV1, CONV2 layers</a:t>
            </a:r>
          </a:p>
          <a:p>
            <a:pPr lvl="1"/>
            <a:r>
              <a:rPr lang="en-GB" sz="2100" dirty="0"/>
              <a:t>Reduce size by 5 – 13</a:t>
            </a:r>
            <a:r>
              <a:rPr lang="en-GB" sz="21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GB" sz="2100" dirty="0"/>
              <a:t> for FC layer</a:t>
            </a:r>
          </a:p>
          <a:p>
            <a:pPr lvl="1"/>
            <a:r>
              <a:rPr lang="en-GB" sz="2100" dirty="0"/>
              <a:t>&lt;1% drop in accuracy</a:t>
            </a:r>
          </a:p>
          <a:p>
            <a:r>
              <a:rPr lang="en-GB" sz="2400" dirty="0"/>
              <a:t>Particularly effective for low-power processors</a:t>
            </a:r>
            <a:br>
              <a:rPr lang="en-GB" sz="2400" dirty="0"/>
            </a:br>
            <a:endParaRPr sz="2400" dirty="0"/>
          </a:p>
        </p:txBody>
      </p:sp>
      <p:pic>
        <p:nvPicPr>
          <p:cNvPr id="4" name="Picture 3" descr="29.png"/>
          <p:cNvPicPr>
            <a:picLocks noChangeAspect="1"/>
          </p:cNvPicPr>
          <p:nvPr/>
        </p:nvPicPr>
        <p:blipFill rotWithShape="1">
          <a:blip r:embed="rId3"/>
          <a:srcRect t="-1483" r="-547" b="39606"/>
          <a:stretch/>
        </p:blipFill>
        <p:spPr>
          <a:xfrm>
            <a:off x="199623" y="3824140"/>
            <a:ext cx="4938889" cy="230744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AE30F-D01E-47A8-F8AA-A41258F63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AA053-9FFC-2449-BD55-E559DFAB3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62</a:t>
            </a:fld>
            <a:endParaRPr lang="en-US"/>
          </a:p>
        </p:txBody>
      </p:sp>
      <p:pic>
        <p:nvPicPr>
          <p:cNvPr id="8" name="Picture 7" descr="30.png">
            <a:extLst>
              <a:ext uri="{FF2B5EF4-FFF2-40B4-BE49-F238E27FC236}">
                <a16:creationId xmlns:a16="http://schemas.microsoft.com/office/drawing/2014/main" id="{0CEA9AEE-46A8-F15B-0E49-5946956291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53"/>
          <a:stretch/>
        </p:blipFill>
        <p:spPr>
          <a:xfrm>
            <a:off x="7053489" y="3097731"/>
            <a:ext cx="4938889" cy="37602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Scientific Notation (in </a:t>
            </a:r>
            <a:r>
              <a:rPr lang="en-GB" dirty="0"/>
              <a:t>Binary</a:t>
            </a:r>
            <a:r>
              <a:rPr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85821"/>
            <a:ext cx="10515600" cy="2583746"/>
          </a:xfrm>
        </p:spPr>
        <p:txBody>
          <a:bodyPr>
            <a:noAutofit/>
          </a:bodyPr>
          <a:lstStyle/>
          <a:p>
            <a:r>
              <a:rPr lang="en-GB" sz="2400" dirty="0"/>
              <a:t>Normalized form has exactly one, non-zero digit to left of binary point</a:t>
            </a:r>
          </a:p>
          <a:p>
            <a:pPr lvl="1"/>
            <a:r>
              <a:rPr lang="en-GB" sz="2400" dirty="0"/>
              <a:t>But in Binary this is always a 1 – We do not need to store it!</a:t>
            </a:r>
          </a:p>
          <a:p>
            <a:pPr marL="0" indent="0">
              <a:buNone/>
            </a:pPr>
            <a:br>
              <a:rPr lang="en-GB" sz="2400" dirty="0"/>
            </a:b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2A1FAB-D700-DDBB-BE4D-1DB8DED0BF62}"/>
              </a:ext>
            </a:extLst>
          </p:cNvPr>
          <p:cNvSpPr txBox="1"/>
          <p:nvPr/>
        </p:nvSpPr>
        <p:spPr>
          <a:xfrm>
            <a:off x="3451578" y="2110627"/>
            <a:ext cx="5288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1.01</a:t>
            </a:r>
            <a:r>
              <a:rPr lang="en-GB" sz="3600" baseline="-25000" dirty="0"/>
              <a:t>two</a:t>
            </a:r>
            <a:r>
              <a:rPr lang="en-GB" sz="3600" dirty="0"/>
              <a:t>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GB" sz="3600" dirty="0"/>
              <a:t> 2</a:t>
            </a:r>
            <a:r>
              <a:rPr lang="en-GB" sz="3600" baseline="30000" dirty="0"/>
              <a:t>3210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1C892-F878-944F-462E-0F06BB22A066}"/>
              </a:ext>
            </a:extLst>
          </p:cNvPr>
          <p:cNvSpPr txBox="1"/>
          <p:nvPr/>
        </p:nvSpPr>
        <p:spPr>
          <a:xfrm>
            <a:off x="7989711" y="1696039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Exponent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30A68-767D-5E17-1695-3ECDA69A323F}"/>
              </a:ext>
            </a:extLst>
          </p:cNvPr>
          <p:cNvSpPr txBox="1"/>
          <p:nvPr/>
        </p:nvSpPr>
        <p:spPr>
          <a:xfrm>
            <a:off x="3084690" y="1690690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Mantissa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E4E3E7-3B8D-5667-C942-A93EB6D75E91}"/>
              </a:ext>
            </a:extLst>
          </p:cNvPr>
          <p:cNvSpPr txBox="1"/>
          <p:nvPr/>
        </p:nvSpPr>
        <p:spPr>
          <a:xfrm>
            <a:off x="3084690" y="2853244"/>
            <a:ext cx="134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Binary point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B939B8-5680-816D-B041-344001108629}"/>
              </a:ext>
            </a:extLst>
          </p:cNvPr>
          <p:cNvSpPr txBox="1"/>
          <p:nvPr/>
        </p:nvSpPr>
        <p:spPr>
          <a:xfrm>
            <a:off x="7704667" y="2851942"/>
            <a:ext cx="1402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Radix (Base)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756CC7AC-552D-E5D2-2637-9CCA5900F72E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430598" y="2709330"/>
            <a:ext cx="604246" cy="328580"/>
          </a:xfrm>
          <a:prstGeom prst="bentConnector3">
            <a:avLst>
              <a:gd name="adj1" fmla="val 99923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>
            <a:extLst>
              <a:ext uri="{FF2B5EF4-FFF2-40B4-BE49-F238E27FC236}">
                <a16:creationId xmlns:a16="http://schemas.microsoft.com/office/drawing/2014/main" id="{A26E9C71-F542-6F7F-9B24-4424DB93EC03}"/>
              </a:ext>
            </a:extLst>
          </p:cNvPr>
          <p:cNvSpPr/>
          <p:nvPr/>
        </p:nvSpPr>
        <p:spPr>
          <a:xfrm rot="16200000">
            <a:off x="5111778" y="1810863"/>
            <a:ext cx="191911" cy="729602"/>
          </a:xfrm>
          <a:prstGeom prst="rightBrac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E745045D-9ED3-0160-4FC4-A1801BD83149}"/>
              </a:ext>
            </a:extLst>
          </p:cNvPr>
          <p:cNvCxnSpPr>
            <a:cxnSpLocks/>
            <a:stCxn id="8" idx="3"/>
            <a:endCxn id="14" idx="1"/>
          </p:cNvCxnSpPr>
          <p:nvPr/>
        </p:nvCxnSpPr>
        <p:spPr>
          <a:xfrm>
            <a:off x="4202290" y="1875356"/>
            <a:ext cx="1005444" cy="204353"/>
          </a:xfrm>
          <a:prstGeom prst="bentConnector4">
            <a:avLst>
              <a:gd name="adj1" fmla="val 45228"/>
              <a:gd name="adj2" fmla="val -127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Brace 21">
            <a:extLst>
              <a:ext uri="{FF2B5EF4-FFF2-40B4-BE49-F238E27FC236}">
                <a16:creationId xmlns:a16="http://schemas.microsoft.com/office/drawing/2014/main" id="{1CEE76FD-D8D0-85E5-E294-56C2F5CD5278}"/>
              </a:ext>
            </a:extLst>
          </p:cNvPr>
          <p:cNvSpPr/>
          <p:nvPr/>
        </p:nvSpPr>
        <p:spPr>
          <a:xfrm rot="16200000">
            <a:off x="6967897" y="1846844"/>
            <a:ext cx="191911" cy="657639"/>
          </a:xfrm>
          <a:prstGeom prst="rightBrac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7BC90387-09E7-2B2F-8968-913DD7AF5513}"/>
              </a:ext>
            </a:extLst>
          </p:cNvPr>
          <p:cNvCxnSpPr>
            <a:cxnSpLocks/>
            <a:stCxn id="7" idx="1"/>
            <a:endCxn id="22" idx="1"/>
          </p:cNvCxnSpPr>
          <p:nvPr/>
        </p:nvCxnSpPr>
        <p:spPr>
          <a:xfrm rot="10800000" flipV="1">
            <a:off x="7063853" y="1880704"/>
            <a:ext cx="925858" cy="199003"/>
          </a:xfrm>
          <a:prstGeom prst="bentConnector4">
            <a:avLst>
              <a:gd name="adj1" fmla="val 44818"/>
              <a:gd name="adj2" fmla="val -376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40716032-9004-6D81-3765-EC8512DDED0A}"/>
              </a:ext>
            </a:extLst>
          </p:cNvPr>
          <p:cNvCxnSpPr>
            <a:cxnSpLocks/>
            <a:stCxn id="10" idx="1"/>
          </p:cNvCxnSpPr>
          <p:nvPr/>
        </p:nvCxnSpPr>
        <p:spPr>
          <a:xfrm rot="10800000">
            <a:off x="6619467" y="2666998"/>
            <a:ext cx="1085200" cy="369610"/>
          </a:xfrm>
          <a:prstGeom prst="bentConnector3">
            <a:avLst>
              <a:gd name="adj1" fmla="val 100323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B3B4B137-0DBB-B501-277B-34E87E4BFC4E}"/>
              </a:ext>
            </a:extLst>
          </p:cNvPr>
          <p:cNvCxnSpPr>
            <a:cxnSpLocks/>
            <a:stCxn id="10" idx="1"/>
          </p:cNvCxnSpPr>
          <p:nvPr/>
        </p:nvCxnSpPr>
        <p:spPr>
          <a:xfrm rot="10800000">
            <a:off x="5748867" y="2756958"/>
            <a:ext cx="1955800" cy="279650"/>
          </a:xfrm>
          <a:prstGeom prst="bentConnector3">
            <a:avLst>
              <a:gd name="adj1" fmla="val 100000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3289BF0-780C-7315-5E70-4AC935FB21E9}"/>
              </a:ext>
            </a:extLst>
          </p:cNvPr>
          <p:cNvSpPr txBox="1"/>
          <p:nvPr/>
        </p:nvSpPr>
        <p:spPr>
          <a:xfrm>
            <a:off x="6561554" y="2302537"/>
            <a:ext cx="111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ten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664367F-D6CF-DEC8-116E-77538E9C4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D1BFF75-CABA-2325-8D48-F3993F88E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87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Scientific Notation (in </a:t>
            </a:r>
            <a:r>
              <a:rPr lang="en-GB" dirty="0"/>
              <a:t>Binary</a:t>
            </a:r>
            <a:r>
              <a:rPr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85821"/>
            <a:ext cx="10515600" cy="2583746"/>
          </a:xfrm>
        </p:spPr>
        <p:txBody>
          <a:bodyPr>
            <a:noAutofit/>
          </a:bodyPr>
          <a:lstStyle/>
          <a:p>
            <a:r>
              <a:rPr lang="en-GB" sz="2400" dirty="0"/>
              <a:t>Normalized form has exactly one, non-zero digit to left of binary point</a:t>
            </a:r>
          </a:p>
          <a:p>
            <a:pPr lvl="1"/>
            <a:r>
              <a:rPr lang="en-GB" sz="2400" dirty="0"/>
              <a:t>But in Binary this is always a 1 – We do not need to store it!</a:t>
            </a:r>
          </a:p>
          <a:p>
            <a:pPr lvl="2"/>
            <a:r>
              <a:rPr lang="en-GB" sz="1800" dirty="0"/>
              <a:t>UNLESS YOU ARE TRYING TO REPRESENT ZERO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2A1FAB-D700-DDBB-BE4D-1DB8DED0BF62}"/>
              </a:ext>
            </a:extLst>
          </p:cNvPr>
          <p:cNvSpPr txBox="1"/>
          <p:nvPr/>
        </p:nvSpPr>
        <p:spPr>
          <a:xfrm>
            <a:off x="3451578" y="2110627"/>
            <a:ext cx="5288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1.01</a:t>
            </a:r>
            <a:r>
              <a:rPr lang="en-GB" sz="3600" baseline="-25000" dirty="0"/>
              <a:t>two</a:t>
            </a:r>
            <a:r>
              <a:rPr lang="en-GB" sz="3600" dirty="0"/>
              <a:t>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GB" sz="3600" dirty="0"/>
              <a:t> 2</a:t>
            </a:r>
            <a:r>
              <a:rPr lang="en-GB" sz="3600" baseline="30000" dirty="0"/>
              <a:t>3210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1C892-F878-944F-462E-0F06BB22A066}"/>
              </a:ext>
            </a:extLst>
          </p:cNvPr>
          <p:cNvSpPr txBox="1"/>
          <p:nvPr/>
        </p:nvSpPr>
        <p:spPr>
          <a:xfrm>
            <a:off x="7989711" y="1696039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Exponent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30A68-767D-5E17-1695-3ECDA69A323F}"/>
              </a:ext>
            </a:extLst>
          </p:cNvPr>
          <p:cNvSpPr txBox="1"/>
          <p:nvPr/>
        </p:nvSpPr>
        <p:spPr>
          <a:xfrm>
            <a:off x="3084690" y="1690690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Mantissa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E4E3E7-3B8D-5667-C942-A93EB6D75E91}"/>
              </a:ext>
            </a:extLst>
          </p:cNvPr>
          <p:cNvSpPr txBox="1"/>
          <p:nvPr/>
        </p:nvSpPr>
        <p:spPr>
          <a:xfrm>
            <a:off x="3084690" y="2853244"/>
            <a:ext cx="134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Binary point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B939B8-5680-816D-B041-344001108629}"/>
              </a:ext>
            </a:extLst>
          </p:cNvPr>
          <p:cNvSpPr txBox="1"/>
          <p:nvPr/>
        </p:nvSpPr>
        <p:spPr>
          <a:xfrm>
            <a:off x="7704667" y="2851942"/>
            <a:ext cx="1402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Radix (Base)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756CC7AC-552D-E5D2-2637-9CCA5900F72E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430598" y="2709330"/>
            <a:ext cx="604246" cy="328580"/>
          </a:xfrm>
          <a:prstGeom prst="bentConnector3">
            <a:avLst>
              <a:gd name="adj1" fmla="val 99923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>
            <a:extLst>
              <a:ext uri="{FF2B5EF4-FFF2-40B4-BE49-F238E27FC236}">
                <a16:creationId xmlns:a16="http://schemas.microsoft.com/office/drawing/2014/main" id="{A26E9C71-F542-6F7F-9B24-4424DB93EC03}"/>
              </a:ext>
            </a:extLst>
          </p:cNvPr>
          <p:cNvSpPr/>
          <p:nvPr/>
        </p:nvSpPr>
        <p:spPr>
          <a:xfrm rot="16200000">
            <a:off x="5111778" y="1810863"/>
            <a:ext cx="191911" cy="729602"/>
          </a:xfrm>
          <a:prstGeom prst="rightBrac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E745045D-9ED3-0160-4FC4-A1801BD83149}"/>
              </a:ext>
            </a:extLst>
          </p:cNvPr>
          <p:cNvCxnSpPr>
            <a:cxnSpLocks/>
            <a:stCxn id="8" idx="3"/>
            <a:endCxn id="14" idx="1"/>
          </p:cNvCxnSpPr>
          <p:nvPr/>
        </p:nvCxnSpPr>
        <p:spPr>
          <a:xfrm>
            <a:off x="4202290" y="1875356"/>
            <a:ext cx="1005444" cy="204353"/>
          </a:xfrm>
          <a:prstGeom prst="bentConnector4">
            <a:avLst>
              <a:gd name="adj1" fmla="val 45228"/>
              <a:gd name="adj2" fmla="val -127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Brace 21">
            <a:extLst>
              <a:ext uri="{FF2B5EF4-FFF2-40B4-BE49-F238E27FC236}">
                <a16:creationId xmlns:a16="http://schemas.microsoft.com/office/drawing/2014/main" id="{1CEE76FD-D8D0-85E5-E294-56C2F5CD5278}"/>
              </a:ext>
            </a:extLst>
          </p:cNvPr>
          <p:cNvSpPr/>
          <p:nvPr/>
        </p:nvSpPr>
        <p:spPr>
          <a:xfrm rot="16200000">
            <a:off x="6967897" y="1846844"/>
            <a:ext cx="191911" cy="657639"/>
          </a:xfrm>
          <a:prstGeom prst="rightBrac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7BC90387-09E7-2B2F-8968-913DD7AF5513}"/>
              </a:ext>
            </a:extLst>
          </p:cNvPr>
          <p:cNvCxnSpPr>
            <a:cxnSpLocks/>
            <a:stCxn id="7" idx="1"/>
            <a:endCxn id="22" idx="1"/>
          </p:cNvCxnSpPr>
          <p:nvPr/>
        </p:nvCxnSpPr>
        <p:spPr>
          <a:xfrm rot="10800000" flipV="1">
            <a:off x="7063853" y="1880704"/>
            <a:ext cx="925858" cy="199003"/>
          </a:xfrm>
          <a:prstGeom prst="bentConnector4">
            <a:avLst>
              <a:gd name="adj1" fmla="val 44818"/>
              <a:gd name="adj2" fmla="val -376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40716032-9004-6D81-3765-EC8512DDED0A}"/>
              </a:ext>
            </a:extLst>
          </p:cNvPr>
          <p:cNvCxnSpPr>
            <a:cxnSpLocks/>
            <a:stCxn id="10" idx="1"/>
          </p:cNvCxnSpPr>
          <p:nvPr/>
        </p:nvCxnSpPr>
        <p:spPr>
          <a:xfrm rot="10800000">
            <a:off x="6619467" y="2666998"/>
            <a:ext cx="1085200" cy="369610"/>
          </a:xfrm>
          <a:prstGeom prst="bentConnector3">
            <a:avLst>
              <a:gd name="adj1" fmla="val 100323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B3B4B137-0DBB-B501-277B-34E87E4BFC4E}"/>
              </a:ext>
            </a:extLst>
          </p:cNvPr>
          <p:cNvCxnSpPr>
            <a:cxnSpLocks/>
            <a:stCxn id="10" idx="1"/>
          </p:cNvCxnSpPr>
          <p:nvPr/>
        </p:nvCxnSpPr>
        <p:spPr>
          <a:xfrm rot="10800000">
            <a:off x="5748867" y="2756958"/>
            <a:ext cx="1955800" cy="279650"/>
          </a:xfrm>
          <a:prstGeom prst="bentConnector3">
            <a:avLst>
              <a:gd name="adj1" fmla="val 100000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C247613-F16D-C9A9-45CA-CFC8E6C25E19}"/>
              </a:ext>
            </a:extLst>
          </p:cNvPr>
          <p:cNvSpPr txBox="1"/>
          <p:nvPr/>
        </p:nvSpPr>
        <p:spPr>
          <a:xfrm>
            <a:off x="6561554" y="2302537"/>
            <a:ext cx="111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ten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9A5AC-8976-8EC3-4EEB-30276BF20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D85DB34-F041-3F31-F191-8FE1B1844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22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Scientific Notation (in </a:t>
            </a:r>
            <a:r>
              <a:rPr lang="en-GB" dirty="0"/>
              <a:t>Binary</a:t>
            </a:r>
            <a:r>
              <a:rPr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85821"/>
            <a:ext cx="10515600" cy="2583746"/>
          </a:xfrm>
        </p:spPr>
        <p:txBody>
          <a:bodyPr>
            <a:noAutofit/>
          </a:bodyPr>
          <a:lstStyle/>
          <a:p>
            <a:r>
              <a:rPr lang="en-GB" sz="2400" dirty="0"/>
              <a:t>Normalized form has exactly one, non-zero digit to left of binary point</a:t>
            </a:r>
          </a:p>
          <a:p>
            <a:pPr lvl="1"/>
            <a:r>
              <a:rPr lang="en-GB" sz="2400" dirty="0"/>
              <a:t>But in Binary this is always a 1 – We do not need to store it!</a:t>
            </a:r>
          </a:p>
          <a:p>
            <a:pPr lvl="2"/>
            <a:r>
              <a:rPr lang="en-GB" sz="1800" dirty="0"/>
              <a:t>UNLESS YOU ARE TRYING TO REPRESENT ZERO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computing this is called floating point, because the binary point "floats" up or down to behind the most-significant "1"</a:t>
            </a: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2A1FAB-D700-DDBB-BE4D-1DB8DED0BF62}"/>
              </a:ext>
            </a:extLst>
          </p:cNvPr>
          <p:cNvSpPr txBox="1"/>
          <p:nvPr/>
        </p:nvSpPr>
        <p:spPr>
          <a:xfrm>
            <a:off x="3451578" y="2110627"/>
            <a:ext cx="5288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1.01</a:t>
            </a:r>
            <a:r>
              <a:rPr lang="en-GB" sz="3600" baseline="-25000" dirty="0"/>
              <a:t>two</a:t>
            </a:r>
            <a:r>
              <a:rPr lang="en-GB" sz="3600" dirty="0"/>
              <a:t>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GB" sz="3600" dirty="0"/>
              <a:t> 2</a:t>
            </a:r>
            <a:r>
              <a:rPr lang="en-GB" sz="3600" baseline="30000" dirty="0"/>
              <a:t>3210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1C892-F878-944F-462E-0F06BB22A066}"/>
              </a:ext>
            </a:extLst>
          </p:cNvPr>
          <p:cNvSpPr txBox="1"/>
          <p:nvPr/>
        </p:nvSpPr>
        <p:spPr>
          <a:xfrm>
            <a:off x="7989711" y="1696039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Exponent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30A68-767D-5E17-1695-3ECDA69A323F}"/>
              </a:ext>
            </a:extLst>
          </p:cNvPr>
          <p:cNvSpPr txBox="1"/>
          <p:nvPr/>
        </p:nvSpPr>
        <p:spPr>
          <a:xfrm>
            <a:off x="3084690" y="1690690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Mantissa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E4E3E7-3B8D-5667-C942-A93EB6D75E91}"/>
              </a:ext>
            </a:extLst>
          </p:cNvPr>
          <p:cNvSpPr txBox="1"/>
          <p:nvPr/>
        </p:nvSpPr>
        <p:spPr>
          <a:xfrm>
            <a:off x="3084690" y="2853244"/>
            <a:ext cx="134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Binary point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B939B8-5680-816D-B041-344001108629}"/>
              </a:ext>
            </a:extLst>
          </p:cNvPr>
          <p:cNvSpPr txBox="1"/>
          <p:nvPr/>
        </p:nvSpPr>
        <p:spPr>
          <a:xfrm>
            <a:off x="7704667" y="2851942"/>
            <a:ext cx="1402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Radix (Base)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756CC7AC-552D-E5D2-2637-9CCA5900F72E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430598" y="2709330"/>
            <a:ext cx="604246" cy="328580"/>
          </a:xfrm>
          <a:prstGeom prst="bentConnector3">
            <a:avLst>
              <a:gd name="adj1" fmla="val 99923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>
            <a:extLst>
              <a:ext uri="{FF2B5EF4-FFF2-40B4-BE49-F238E27FC236}">
                <a16:creationId xmlns:a16="http://schemas.microsoft.com/office/drawing/2014/main" id="{A26E9C71-F542-6F7F-9B24-4424DB93EC03}"/>
              </a:ext>
            </a:extLst>
          </p:cNvPr>
          <p:cNvSpPr/>
          <p:nvPr/>
        </p:nvSpPr>
        <p:spPr>
          <a:xfrm rot="16200000">
            <a:off x="5111778" y="1810863"/>
            <a:ext cx="191911" cy="729602"/>
          </a:xfrm>
          <a:prstGeom prst="rightBrac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E745045D-9ED3-0160-4FC4-A1801BD83149}"/>
              </a:ext>
            </a:extLst>
          </p:cNvPr>
          <p:cNvCxnSpPr>
            <a:cxnSpLocks/>
            <a:stCxn id="8" idx="3"/>
            <a:endCxn id="14" idx="1"/>
          </p:cNvCxnSpPr>
          <p:nvPr/>
        </p:nvCxnSpPr>
        <p:spPr>
          <a:xfrm>
            <a:off x="4202290" y="1875356"/>
            <a:ext cx="1005444" cy="204353"/>
          </a:xfrm>
          <a:prstGeom prst="bentConnector4">
            <a:avLst>
              <a:gd name="adj1" fmla="val 45228"/>
              <a:gd name="adj2" fmla="val -127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Brace 21">
            <a:extLst>
              <a:ext uri="{FF2B5EF4-FFF2-40B4-BE49-F238E27FC236}">
                <a16:creationId xmlns:a16="http://schemas.microsoft.com/office/drawing/2014/main" id="{1CEE76FD-D8D0-85E5-E294-56C2F5CD5278}"/>
              </a:ext>
            </a:extLst>
          </p:cNvPr>
          <p:cNvSpPr/>
          <p:nvPr/>
        </p:nvSpPr>
        <p:spPr>
          <a:xfrm rot="16200000">
            <a:off x="6967897" y="1846844"/>
            <a:ext cx="191911" cy="657639"/>
          </a:xfrm>
          <a:prstGeom prst="rightBrac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7BC90387-09E7-2B2F-8968-913DD7AF5513}"/>
              </a:ext>
            </a:extLst>
          </p:cNvPr>
          <p:cNvCxnSpPr>
            <a:cxnSpLocks/>
            <a:stCxn id="7" idx="1"/>
            <a:endCxn id="22" idx="1"/>
          </p:cNvCxnSpPr>
          <p:nvPr/>
        </p:nvCxnSpPr>
        <p:spPr>
          <a:xfrm rot="10800000" flipV="1">
            <a:off x="7063853" y="1880704"/>
            <a:ext cx="925858" cy="199003"/>
          </a:xfrm>
          <a:prstGeom prst="bentConnector4">
            <a:avLst>
              <a:gd name="adj1" fmla="val 44818"/>
              <a:gd name="adj2" fmla="val -376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40716032-9004-6D81-3765-EC8512DDED0A}"/>
              </a:ext>
            </a:extLst>
          </p:cNvPr>
          <p:cNvCxnSpPr>
            <a:cxnSpLocks/>
            <a:stCxn id="10" idx="1"/>
          </p:cNvCxnSpPr>
          <p:nvPr/>
        </p:nvCxnSpPr>
        <p:spPr>
          <a:xfrm rot="10800000">
            <a:off x="6619467" y="2666998"/>
            <a:ext cx="1085200" cy="369610"/>
          </a:xfrm>
          <a:prstGeom prst="bentConnector3">
            <a:avLst>
              <a:gd name="adj1" fmla="val 100323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B3B4B137-0DBB-B501-277B-34E87E4BFC4E}"/>
              </a:ext>
            </a:extLst>
          </p:cNvPr>
          <p:cNvCxnSpPr>
            <a:cxnSpLocks/>
            <a:stCxn id="10" idx="1"/>
          </p:cNvCxnSpPr>
          <p:nvPr/>
        </p:nvCxnSpPr>
        <p:spPr>
          <a:xfrm rot="10800000">
            <a:off x="5748867" y="2756958"/>
            <a:ext cx="1955800" cy="279650"/>
          </a:xfrm>
          <a:prstGeom prst="bentConnector3">
            <a:avLst>
              <a:gd name="adj1" fmla="val 100000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93899BD-D906-3BEE-38D3-F49A42763C46}"/>
              </a:ext>
            </a:extLst>
          </p:cNvPr>
          <p:cNvSpPr txBox="1"/>
          <p:nvPr/>
        </p:nvSpPr>
        <p:spPr>
          <a:xfrm>
            <a:off x="6561554" y="2302537"/>
            <a:ext cx="111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ten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94D70-FF33-742C-9F21-65A9466A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C071CA-13E9-E81C-035B-0B56ABF9D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90172"/>
      </p:ext>
    </p:extLst>
  </p:cSld>
  <p:clrMapOvr>
    <a:masterClrMapping/>
  </p:clrMapOvr>
</p:sld>
</file>

<file path=ppt/theme/theme1.xml><?xml version="1.0" encoding="utf-8"?>
<a:theme xmlns:a="http://schemas.openxmlformats.org/drawingml/2006/main" name="AI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" id="{2D500959-F906-4ADE-B76A-835ADBF43142}" vid="{17C4E865-5F5A-4600-98C9-908B472214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AI</Template>
  <TotalTime>4112</TotalTime>
  <Words>3757</Words>
  <Application>Microsoft Office PowerPoint</Application>
  <PresentationFormat>Widescreen</PresentationFormat>
  <Paragraphs>774</Paragraphs>
  <Slides>62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Arial</vt:lpstr>
      <vt:lpstr>Calibri</vt:lpstr>
      <vt:lpstr>Calibri Light</vt:lpstr>
      <vt:lpstr>AI</vt:lpstr>
      <vt:lpstr>Quantization, Sparsity and Pruning</vt:lpstr>
      <vt:lpstr>Recall</vt:lpstr>
      <vt:lpstr>Scientific Notation (in Decimal)</vt:lpstr>
      <vt:lpstr>Scientific Notation (in Decimal)</vt:lpstr>
      <vt:lpstr>Scientific Notation (in Decimal)</vt:lpstr>
      <vt:lpstr>Scientific Notation (in Binary)</vt:lpstr>
      <vt:lpstr>Scientific Notation (in Binary)</vt:lpstr>
      <vt:lpstr>Scientific Notation (in Binary)</vt:lpstr>
      <vt:lpstr>Scientific Notation (in Binary)</vt:lpstr>
      <vt:lpstr>Floating-Point Representation: IEEE 754</vt:lpstr>
      <vt:lpstr>Floating-Point Representation: IEEE 754</vt:lpstr>
      <vt:lpstr>IEEE 754</vt:lpstr>
      <vt:lpstr>But this is an arbitrary choice…</vt:lpstr>
      <vt:lpstr>Floating point operation</vt:lpstr>
      <vt:lpstr>Floating point operation</vt:lpstr>
      <vt:lpstr>Floating point operation</vt:lpstr>
      <vt:lpstr>Floating point operation</vt:lpstr>
      <vt:lpstr>Floating point operation</vt:lpstr>
      <vt:lpstr>Floating point operation</vt:lpstr>
      <vt:lpstr>Floating point operation</vt:lpstr>
      <vt:lpstr>Cost of Operations</vt:lpstr>
      <vt:lpstr>Cost of Operations</vt:lpstr>
      <vt:lpstr>Cost of Operations</vt:lpstr>
      <vt:lpstr>Cost of Operations</vt:lpstr>
      <vt:lpstr>Fixed point</vt:lpstr>
      <vt:lpstr>Two quantization options</vt:lpstr>
      <vt:lpstr>Two quantization options</vt:lpstr>
      <vt:lpstr>How do you choose |threshold|?</vt:lpstr>
      <vt:lpstr>How do you choose |threshold|?</vt:lpstr>
      <vt:lpstr>Quantization-Aware Training</vt:lpstr>
      <vt:lpstr>Impact on Accuracy</vt:lpstr>
      <vt:lpstr>Go even smaller… Ternary nets</vt:lpstr>
      <vt:lpstr>Go smaller still… Binary nets</vt:lpstr>
      <vt:lpstr>Zeros</vt:lpstr>
      <vt:lpstr>Zeros</vt:lpstr>
      <vt:lpstr>Recall</vt:lpstr>
      <vt:lpstr>Sparse representations</vt:lpstr>
      <vt:lpstr>Bitmask Encoding</vt:lpstr>
      <vt:lpstr>Run-Length Encoding</vt:lpstr>
      <vt:lpstr>Compressed-Sparse Column (CSC) Encoding</vt:lpstr>
      <vt:lpstr>Compressed-Sparse Column (CSC) Encoding</vt:lpstr>
      <vt:lpstr>Compressed-Sparse Column (CSC) Encoding</vt:lpstr>
      <vt:lpstr>Compressed-Sparse Column (CSC) Encoding</vt:lpstr>
      <vt:lpstr>Compressed-Sparse Column (CSC) Encoding</vt:lpstr>
      <vt:lpstr>Compressed-Sparse Column (CSC) Encoding</vt:lpstr>
      <vt:lpstr>Compressed-Sparse Column (CSC) Encoding</vt:lpstr>
      <vt:lpstr>Compressed-Sparse Column (CSC) Encoding</vt:lpstr>
      <vt:lpstr>Compressed-Sparse Column (CSC) Encoding</vt:lpstr>
      <vt:lpstr>An aside</vt:lpstr>
      <vt:lpstr>Compressed-Sparse Row (CSR) Encoding</vt:lpstr>
      <vt:lpstr>Doubly compressed sparse row/column (DCSR/DCSC) Encoding</vt:lpstr>
      <vt:lpstr>Tensor storage format</vt:lpstr>
      <vt:lpstr>The simplest solution: I/O Compression</vt:lpstr>
      <vt:lpstr>Or you can go hardcore and multiply sparse on sparse</vt:lpstr>
      <vt:lpstr>Or you can go hardcore and multiply sparse on sparse</vt:lpstr>
      <vt:lpstr>Pruning – Make Weights Sparse</vt:lpstr>
      <vt:lpstr>Other ways to induce sparsity</vt:lpstr>
      <vt:lpstr>Other ways to save on compute</vt:lpstr>
      <vt:lpstr>Exploit Redundant Weights</vt:lpstr>
      <vt:lpstr>Exploit ReLU</vt:lpstr>
      <vt:lpstr>Decompose Convolutions</vt:lpstr>
      <vt:lpstr>Decompose Convolutions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Kernel Computation</dc:title>
  <dc:subject/>
  <dc:creator/>
  <cp:keywords/>
  <dc:description>generated using python-pptx</dc:description>
  <cp:lastModifiedBy>Rose, Andrew W</cp:lastModifiedBy>
  <cp:revision>217</cp:revision>
  <dcterms:created xsi:type="dcterms:W3CDTF">2013-01-27T09:14:16Z</dcterms:created>
  <dcterms:modified xsi:type="dcterms:W3CDTF">2023-03-17T09:59:27Z</dcterms:modified>
  <cp:category/>
</cp:coreProperties>
</file>